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000000"/>
        </a:solidFill>
        <a:effectLst/>
        <a:uFillTx/>
        <a:latin typeface="Proxima Nova"/>
        <a:ea typeface="Proxima Nova"/>
        <a:cs typeface="Proxima Nova"/>
        <a:sym typeface="Proxima Nova"/>
      </a:defRPr>
    </a:lvl1pPr>
    <a:lvl2pPr marL="0" marR="0" indent="457200" algn="ctr" defTabSz="8255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000000"/>
        </a:solidFill>
        <a:effectLst/>
        <a:uFillTx/>
        <a:latin typeface="Proxima Nova"/>
        <a:ea typeface="Proxima Nova"/>
        <a:cs typeface="Proxima Nova"/>
        <a:sym typeface="Proxima Nova"/>
      </a:defRPr>
    </a:lvl2pPr>
    <a:lvl3pPr marL="0" marR="0" indent="914400" algn="ctr" defTabSz="8255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000000"/>
        </a:solidFill>
        <a:effectLst/>
        <a:uFillTx/>
        <a:latin typeface="Proxima Nova"/>
        <a:ea typeface="Proxima Nova"/>
        <a:cs typeface="Proxima Nova"/>
        <a:sym typeface="Proxima Nova"/>
      </a:defRPr>
    </a:lvl3pPr>
    <a:lvl4pPr marL="0" marR="0" indent="1371600" algn="ctr" defTabSz="8255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000000"/>
        </a:solidFill>
        <a:effectLst/>
        <a:uFillTx/>
        <a:latin typeface="Proxima Nova"/>
        <a:ea typeface="Proxima Nova"/>
        <a:cs typeface="Proxima Nova"/>
        <a:sym typeface="Proxima Nova"/>
      </a:defRPr>
    </a:lvl4pPr>
    <a:lvl5pPr marL="0" marR="0" indent="1828800" algn="ctr" defTabSz="8255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000000"/>
        </a:solidFill>
        <a:effectLst/>
        <a:uFillTx/>
        <a:latin typeface="Proxima Nova"/>
        <a:ea typeface="Proxima Nova"/>
        <a:cs typeface="Proxima Nova"/>
        <a:sym typeface="Proxima Nova"/>
      </a:defRPr>
    </a:lvl5pPr>
    <a:lvl6pPr marL="0" marR="0" indent="2286000" algn="ctr" defTabSz="8255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000000"/>
        </a:solidFill>
        <a:effectLst/>
        <a:uFillTx/>
        <a:latin typeface="Proxima Nova"/>
        <a:ea typeface="Proxima Nova"/>
        <a:cs typeface="Proxima Nova"/>
        <a:sym typeface="Proxima Nova"/>
      </a:defRPr>
    </a:lvl6pPr>
    <a:lvl7pPr marL="0" marR="0" indent="2743200" algn="ctr" defTabSz="8255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000000"/>
        </a:solidFill>
        <a:effectLst/>
        <a:uFillTx/>
        <a:latin typeface="Proxima Nova"/>
        <a:ea typeface="Proxima Nova"/>
        <a:cs typeface="Proxima Nova"/>
        <a:sym typeface="Proxima Nova"/>
      </a:defRPr>
    </a:lvl7pPr>
    <a:lvl8pPr marL="0" marR="0" indent="3200400" algn="ctr" defTabSz="8255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000000"/>
        </a:solidFill>
        <a:effectLst/>
        <a:uFillTx/>
        <a:latin typeface="Proxima Nova"/>
        <a:ea typeface="Proxima Nova"/>
        <a:cs typeface="Proxima Nova"/>
        <a:sym typeface="Proxima Nova"/>
      </a:defRPr>
    </a:lvl8pPr>
    <a:lvl9pPr marL="0" marR="0" indent="3657600" algn="ctr" defTabSz="8255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000000"/>
        </a:solidFill>
        <a:effectLst/>
        <a:uFillTx/>
        <a:latin typeface="Proxima Nova"/>
        <a:ea typeface="Proxima Nova"/>
        <a:cs typeface="Proxima Nova"/>
        <a:sym typeface="Proxima Nova"/>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Proxima Nova"/>
          <a:ea typeface="Proxima Nova"/>
          <a:cs typeface="Proxima Nova"/>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AEAEA"/>
          </a:solidFill>
        </a:fill>
      </a:tcStyle>
    </a:band2H>
    <a:firstCol>
      <a:tcTxStyle b="on" i="off">
        <a:font>
          <a:latin typeface="Proxima Nova"/>
          <a:ea typeface="Proxima Nova"/>
          <a:cs typeface="Proxima Nova"/>
        </a:font>
        <a:srgbClr val="4CA5D2"/>
      </a:tcTxStyle>
      <a:tcStyle>
        <a:tcBdr>
          <a:left>
            <a:ln w="12700" cap="flat">
              <a:noFill/>
              <a:miter lim="400000"/>
            </a:ln>
          </a:left>
          <a:right>
            <a:ln w="50800" cap="flat">
              <a:solidFill>
                <a:srgbClr val="03A8D6"/>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ff" i="off">
        <a:font>
          <a:latin typeface="Proxima Nova Medium"/>
          <a:ea typeface="Proxima Nova Medium"/>
          <a:cs typeface="Proxima Nova Medium"/>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50800" cap="flat">
              <a:solidFill>
                <a:srgbClr val="0BA8D6"/>
              </a:solidFill>
              <a:prstDash val="solid"/>
              <a:miter lim="400000"/>
            </a:ln>
          </a:top>
          <a:bottom>
            <a:ln w="12700" cap="flat">
              <a:noFill/>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Proxima Nova"/>
          <a:ea typeface="Proxima Nova"/>
          <a:cs typeface="Proxima Nova"/>
        </a:font>
        <a:srgbClr val="4CA5D2"/>
      </a:tcTxStyle>
      <a:tcStyle>
        <a:tcBdr>
          <a:left>
            <a:ln w="12700" cap="flat">
              <a:solidFill>
                <a:srgbClr val="000000"/>
              </a:solidFill>
              <a:prstDash val="solid"/>
              <a:miter lim="400000"/>
            </a:ln>
          </a:left>
          <a:right>
            <a:ln w="12700" cap="flat">
              <a:solidFill>
                <a:srgbClr val="000000"/>
              </a:solidFill>
              <a:prstDash val="solid"/>
              <a:miter lim="400000"/>
            </a:ln>
          </a:right>
          <a:top>
            <a:ln w="12700" cap="flat">
              <a:noFill/>
              <a:miter lim="400000"/>
            </a:ln>
          </a:top>
          <a:bottom>
            <a:ln w="50800" cap="flat">
              <a:solidFill>
                <a:srgbClr val="03A8D6"/>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Proxima Nova"/>
          <a:ea typeface="Proxima Nova"/>
          <a:cs typeface="Proxima Nova"/>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wholeTbl>
    <a:band2H>
      <a:tcTxStyle/>
      <a:tcStyle>
        <a:tcBdr/>
        <a:fill>
          <a:solidFill>
            <a:srgbClr val="EAEAEA"/>
          </a:solidFill>
        </a:fill>
      </a:tcStyle>
    </a:band2H>
    <a:firstCol>
      <a:tcTxStyle b="off" i="off">
        <a:font>
          <a:latin typeface="Proxima Nova Medium"/>
          <a:ea typeface="Proxima Nova Medium"/>
          <a:cs typeface="Proxima Nova Medium"/>
        </a:font>
        <a:srgbClr val="000000"/>
      </a:tcTxStyle>
      <a:tcStyle>
        <a:tcBdr>
          <a:left>
            <a:ln w="12700" cap="flat">
              <a:noFill/>
              <a:miter lim="400000"/>
            </a:ln>
          </a:left>
          <a:right>
            <a:ln w="25400" cap="flat">
              <a:solidFill>
                <a:srgbClr val="008ABA"/>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firstCol>
    <a:lastRow>
      <a:tcTxStyle b="off" i="off">
        <a:font>
          <a:latin typeface="Proxima Nova Medium"/>
          <a:ea typeface="Proxima Nova Medium"/>
          <a:cs typeface="Proxima Nova Medium"/>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008ABA"/>
              </a:solidFill>
              <a:prstDash val="solid"/>
              <a:miter lim="400000"/>
            </a:ln>
          </a:top>
          <a:bottom>
            <a:ln w="12700" cap="flat">
              <a:noFill/>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lastRow>
    <a:firstRow>
      <a:tcTxStyle b="on" i="off">
        <a:font>
          <a:latin typeface="Proxima Nova"/>
          <a:ea typeface="Proxima Nova"/>
          <a:cs typeface="Proxima Nova"/>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noFill/>
              <a:miter lim="400000"/>
            </a:ln>
          </a:top>
          <a:bottom>
            <a:ln w="12700" cap="flat">
              <a:noFill/>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ADEFF"/>
          </a:solidFill>
        </a:fill>
      </a:tcStyle>
    </a:firstRow>
  </a:tblStyle>
  <a:tblStyle styleId="{EEE7283C-3CF3-47DC-8721-378D4A62B228}" styleName="">
    <a:tblBg/>
    <a:wholeTbl>
      <a:tcTxStyle b="off" i="off">
        <a:font>
          <a:latin typeface="Proxima Nova"/>
          <a:ea typeface="Proxima Nova"/>
          <a:cs typeface="Proxima Nova"/>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FFFFFF"/>
          </a:solidFill>
        </a:fill>
      </a:tcStyle>
    </a:wholeTbl>
    <a:band2H>
      <a:tcTxStyle/>
      <a:tcStyle>
        <a:tcBdr/>
        <a:fill>
          <a:solidFill>
            <a:srgbClr val="EAEAEB"/>
          </a:solidFill>
        </a:fill>
      </a:tcStyle>
    </a:band2H>
    <a:firstCol>
      <a:tcTxStyle b="off" i="off">
        <a:font>
          <a:latin typeface="Proxima Nova Medium"/>
          <a:ea typeface="Proxima Nova Medium"/>
          <a:cs typeface="Proxima Nova Medium"/>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hueOff val="390196"/>
              <a:satOff val="16169"/>
              <a:lumOff val="-19584"/>
            </a:schemeClr>
          </a:solidFill>
        </a:fill>
      </a:tcStyle>
    </a:firstCol>
    <a:lastRow>
      <a:tcTxStyle b="off" i="off">
        <a:font>
          <a:latin typeface="Proxima Nova"/>
          <a:ea typeface="Proxima Nova"/>
          <a:cs typeface="Proxima Nova"/>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FFFFFF"/>
          </a:solidFill>
        </a:fill>
      </a:tcStyle>
    </a:lastRow>
    <a:firstRow>
      <a:tcTxStyle b="off" i="off">
        <a:font>
          <a:latin typeface="Proxima Nova Medium"/>
          <a:ea typeface="Proxima Nova Medium"/>
          <a:cs typeface="Proxima Nova Medium"/>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2">
              <a:hueOff val="312616"/>
              <a:satOff val="21048"/>
              <a:lumOff val="-29411"/>
            </a:schemeClr>
          </a:solidFill>
        </a:fill>
      </a:tcStyle>
    </a:firstRow>
  </a:tblStyle>
  <a:tblStyle styleId="{CF821DB8-F4EB-4A41-A1BA-3FCAFE7338EE}" styleName="">
    <a:tblBg/>
    <a:wholeTbl>
      <a:tcTxStyle b="off" i="off">
        <a:font>
          <a:latin typeface="Proxima Nova"/>
          <a:ea typeface="Proxima Nova"/>
          <a:cs typeface="Proxima Nova"/>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
          <a:latin typeface="Proxima Nova Medium"/>
          <a:ea typeface="Proxima Nova Medium"/>
          <a:cs typeface="Proxima Nova Medium"/>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D238"/>
          </a:solidFill>
        </a:fill>
      </a:tcStyle>
    </a:firstCol>
    <a:lastRow>
      <a:tcTxStyle b="off" i="off">
        <a:font>
          <a:latin typeface="Proxima Nova Medium"/>
          <a:ea typeface="Proxima Nova Medium"/>
          <a:cs typeface="Proxima Nova Medium"/>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F7EA"/>
          </a:solidFill>
        </a:fill>
      </a:tcStyle>
    </a:lastRow>
    <a:firstRow>
      <a:tcTxStyle b="off" i="off">
        <a:font>
          <a:latin typeface="Proxima Nova Medium"/>
          <a:ea typeface="Proxima Nova Medium"/>
          <a:cs typeface="Proxima Nova Medium"/>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A00"/>
          </a:solidFill>
        </a:fill>
      </a:tcStyle>
    </a:firstRow>
  </a:tblStyle>
  <a:tblStyle styleId="{33BA23B1-9221-436E-865A-0063620EA4FD}" styleName="">
    <a:tblBg/>
    <a:wholeTbl>
      <a:tcTxStyle b="off" i="off">
        <a:font>
          <a:latin typeface="Proxima Nova"/>
          <a:ea typeface="Proxima Nova"/>
          <a:cs typeface="Proxima Nova"/>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FFFFFF"/>
          </a:solidFill>
        </a:fill>
      </a:tcStyle>
    </a:wholeTbl>
    <a:band2H>
      <a:tcTxStyle/>
      <a:tcStyle>
        <a:tcBdr/>
        <a:fill>
          <a:solidFill>
            <a:srgbClr val="EBEBEB"/>
          </a:solidFill>
        </a:fill>
      </a:tcStyle>
    </a:band2H>
    <a:firstCol>
      <a:tcTxStyle b="on" i="off">
        <a:font>
          <a:latin typeface="Proxima Nova"/>
          <a:ea typeface="Proxima Nova"/>
          <a:cs typeface="Proxima Nova"/>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219922"/>
              <a:satOff val="-56679"/>
              <a:lumOff val="-26479"/>
            </a:schemeClr>
          </a:solidFill>
        </a:fill>
      </a:tcStyle>
    </a:firstCol>
    <a:lastRow>
      <a:tcTxStyle b="off" i="off">
        <a:font>
          <a:latin typeface="Proxima Nova Medium"/>
          <a:ea typeface="Proxima Nova Medium"/>
          <a:cs typeface="Proxima Nova Medium"/>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AEBEB"/>
          </a:solidFill>
        </a:fill>
      </a:tcStyle>
    </a:lastRow>
    <a:firstRow>
      <a:tcTxStyle b="on" i="off">
        <a:font>
          <a:latin typeface="Proxima Nova"/>
          <a:ea typeface="Proxima Nova"/>
          <a:cs typeface="Proxima Nova"/>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228106"/>
              <a:satOff val="-38633"/>
              <a:lumOff val="-17889"/>
            </a:schemeClr>
          </a:solidFill>
        </a:fill>
      </a:tcStyle>
    </a:firstRow>
  </a:tblStyle>
  <a:tblStyle styleId="{2708684C-4D16-4618-839F-0558EEFCDFE6}" styleName="">
    <a:tblBg/>
    <a:wholeTbl>
      <a:tcTxStyle b="off" i="off">
        <a:font>
          <a:latin typeface="Proxima Nova"/>
          <a:ea typeface="Proxima Nova"/>
          <a:cs typeface="Proxima Nova"/>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5D5D5"/>
          </a:solidFill>
        </a:fill>
      </a:tcStyle>
    </a:wholeTbl>
    <a:band2H>
      <a:tcTxStyle/>
      <a:tcStyle>
        <a:tcBdr/>
        <a:fill>
          <a:solidFill>
            <a:srgbClr val="BBBBBB"/>
          </a:solidFill>
        </a:fill>
      </a:tcStyle>
    </a:band2H>
    <a:firstCol>
      <a:tcTxStyle b="on" i="off">
        <a:font>
          <a:latin typeface="Proxima Nova"/>
          <a:ea typeface="Proxima Nova"/>
          <a:cs typeface="Proxima Nov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E5E5E"/>
          </a:solidFill>
        </a:fill>
      </a:tcStyle>
    </a:firstCol>
    <a:lastRow>
      <a:tcTxStyle b="on" i="off">
        <a:font>
          <a:latin typeface="Proxima Nova"/>
          <a:ea typeface="Proxima Nova"/>
          <a:cs typeface="Proxima Nov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29292"/>
          </a:solidFill>
        </a:fill>
      </a:tcStyle>
    </a:lastRow>
    <a:firstRow>
      <a:tcTxStyle b="on" i="off">
        <a:font>
          <a:latin typeface="Proxima Nova"/>
          <a:ea typeface="Proxima Nova"/>
          <a:cs typeface="Proxima Nov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2929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48"/>
  </p:normalViewPr>
  <p:slideViewPr>
    <p:cSldViewPr snapToGrid="0">
      <p:cViewPr varScale="1">
        <p:scale>
          <a:sx n="45" d="100"/>
          <a:sy n="45" d="100"/>
        </p:scale>
        <p:origin x="232" y="7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_al__ma_Sayfas_.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_al__ma_Sayfas_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_al__ma_Sayfas_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_al__ma_Sayfas_3.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_al__ma_Sayfas_4.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_al__ma_Sayfas_5.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tr-TR"/>
  <c:roundedCorners val="0"/>
  <c:style val="2"/>
  <c:chart>
    <c:autoTitleDeleted val="1"/>
    <c:plotArea>
      <c:layout>
        <c:manualLayout>
          <c:layoutTarget val="inner"/>
          <c:xMode val="edge"/>
          <c:yMode val="edge"/>
          <c:x val="0.39321"/>
          <c:y val="6.6042799999999999E-2"/>
          <c:w val="0.58999000000000001"/>
          <c:h val="0.83125199999999999"/>
        </c:manualLayout>
      </c:layout>
      <c:barChart>
        <c:barDir val="bar"/>
        <c:grouping val="clustered"/>
        <c:varyColors val="0"/>
        <c:ser>
          <c:idx val="0"/>
          <c:order val="0"/>
          <c:tx>
            <c:strRef>
              <c:f>Sheet1!$A$2</c:f>
              <c:strCache>
                <c:ptCount val="1"/>
                <c:pt idx="0">
                  <c:v>Bölge 2</c:v>
                </c:pt>
              </c:strCache>
            </c:strRef>
          </c:tx>
          <c:spPr>
            <a:solidFill>
              <a:schemeClr val="accent1">
                <a:hueOff val="65867"/>
                <a:lumOff val="-6008"/>
              </a:schemeClr>
            </a:solidFill>
            <a:ln w="12700" cap="flat">
              <a:noFill/>
              <a:miter lim="400000"/>
            </a:ln>
            <a:effectLst/>
          </c:spPr>
          <c:invertIfNegative val="0"/>
          <c:cat>
            <c:strRef>
              <c:f>Sheet1!$B$1:$D$1</c:f>
              <c:strCache>
                <c:ptCount val="3"/>
                <c:pt idx="0">
                  <c:v>Gıda &amp; Makyaj Ürünleri Reklamı</c:v>
                </c:pt>
                <c:pt idx="1">
                  <c:v>Giyim Reklamı</c:v>
                </c:pt>
                <c:pt idx="2">
                  <c:v>Kişisel Gönderiler</c:v>
                </c:pt>
              </c:strCache>
            </c:strRef>
          </c:cat>
          <c:val>
            <c:numRef>
              <c:f>Sheet1!$B$2:$D$2</c:f>
              <c:numCache>
                <c:formatCode>General</c:formatCode>
                <c:ptCount val="3"/>
                <c:pt idx="0">
                  <c:v>35</c:v>
                </c:pt>
                <c:pt idx="1">
                  <c:v>45</c:v>
                </c:pt>
                <c:pt idx="2">
                  <c:v>20</c:v>
                </c:pt>
              </c:numCache>
            </c:numRef>
          </c:val>
          <c:extLst>
            <c:ext xmlns:c16="http://schemas.microsoft.com/office/drawing/2014/chart" uri="{C3380CC4-5D6E-409C-BE32-E72D297353CC}">
              <c16:uniqueId val="{00000000-A6DC-BC40-AE95-2B3669C38EE9}"/>
            </c:ext>
          </c:extLst>
        </c:ser>
        <c:dLbls>
          <c:showLegendKey val="0"/>
          <c:showVal val="0"/>
          <c:showCatName val="0"/>
          <c:showSerName val="0"/>
          <c:showPercent val="0"/>
          <c:showBubbleSize val="0"/>
        </c:dLbls>
        <c:gapWidth val="40"/>
        <c:overlap val="-10"/>
        <c:axId val="2094734552"/>
        <c:axId val="2094734553"/>
      </c:barChart>
      <c:catAx>
        <c:axId val="2094734552"/>
        <c:scaling>
          <c:orientation val="maxMin"/>
        </c:scaling>
        <c:delete val="0"/>
        <c:axPos val="l"/>
        <c:numFmt formatCode="General" sourceLinked="0"/>
        <c:majorTickMark val="none"/>
        <c:minorTickMark val="none"/>
        <c:tickLblPos val="nextTo"/>
        <c:spPr>
          <a:ln w="12700" cap="flat">
            <a:solidFill>
              <a:srgbClr val="000000"/>
            </a:solidFill>
            <a:prstDash val="solid"/>
            <a:miter lim="400000"/>
          </a:ln>
        </c:spPr>
        <c:txPr>
          <a:bodyPr rot="0"/>
          <a:lstStyle/>
          <a:p>
            <a:pPr>
              <a:defRPr sz="3400" b="0" i="0" u="none" strike="noStrike">
                <a:solidFill>
                  <a:srgbClr val="000000"/>
                </a:solidFill>
                <a:latin typeface="Proxima Nova"/>
              </a:defRPr>
            </a:pPr>
            <a:endParaRPr lang="tr-TR"/>
          </a:p>
        </c:txPr>
        <c:crossAx val="2094734553"/>
        <c:crosses val="autoZero"/>
        <c:auto val="1"/>
        <c:lblAlgn val="ctr"/>
        <c:lblOffset val="100"/>
        <c:noMultiLvlLbl val="1"/>
      </c:catAx>
      <c:valAx>
        <c:axId val="2094734553"/>
        <c:scaling>
          <c:orientation val="minMax"/>
        </c:scaling>
        <c:delete val="0"/>
        <c:axPos val="t"/>
        <c:majorGridlines>
          <c:spPr>
            <a:ln w="12700" cap="flat">
              <a:solidFill>
                <a:srgbClr val="B8B8B8"/>
              </a:solidFill>
              <a:prstDash val="solid"/>
              <a:miter lim="400000"/>
            </a:ln>
          </c:spPr>
        </c:majorGridlines>
        <c:numFmt formatCode="General" sourceLinked="0"/>
        <c:majorTickMark val="none"/>
        <c:minorTickMark val="none"/>
        <c:tickLblPos val="high"/>
        <c:spPr>
          <a:ln w="12700" cap="flat">
            <a:noFill/>
            <a:prstDash val="solid"/>
            <a:miter lim="400000"/>
          </a:ln>
        </c:spPr>
        <c:txPr>
          <a:bodyPr rot="0"/>
          <a:lstStyle/>
          <a:p>
            <a:pPr>
              <a:defRPr sz="3400" b="0" i="0" u="none" strike="noStrike">
                <a:solidFill>
                  <a:srgbClr val="000000"/>
                </a:solidFill>
                <a:latin typeface="Proxima Nova"/>
              </a:defRPr>
            </a:pPr>
            <a:endParaRPr lang="tr-TR"/>
          </a:p>
        </c:txPr>
        <c:crossAx val="2094734552"/>
        <c:crosses val="autoZero"/>
        <c:crossBetween val="between"/>
        <c:majorUnit val="12.5"/>
        <c:minorUnit val="6.25"/>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tr-TR"/>
  <c:roundedCorners val="0"/>
  <c:style val="2"/>
  <c:chart>
    <c:autoTitleDeleted val="1"/>
    <c:plotArea>
      <c:layout>
        <c:manualLayout>
          <c:layoutTarget val="inner"/>
          <c:xMode val="edge"/>
          <c:yMode val="edge"/>
          <c:x val="5.7452099999999999E-2"/>
          <c:y val="9.0048400000000001E-2"/>
          <c:w val="0.91493999999999998"/>
          <c:h val="0.77336000000000005"/>
        </c:manualLayout>
      </c:layout>
      <c:areaChart>
        <c:grouping val="standard"/>
        <c:varyColors val="0"/>
        <c:ser>
          <c:idx val="1"/>
          <c:order val="0"/>
          <c:tx>
            <c:strRef>
              <c:f>Sheet1!$A$3</c:f>
              <c:strCache>
                <c:ptCount val="1"/>
                <c:pt idx="0">
                  <c:v>Bölge 2</c:v>
                </c:pt>
              </c:strCache>
            </c:strRef>
          </c:tx>
          <c:spPr>
            <a:solidFill>
              <a:schemeClr val="accent2"/>
            </a:solidFill>
            <a:ln w="38100" cap="flat">
              <a:noFill/>
              <a:miter lim="400000"/>
            </a:ln>
            <a:effectLst/>
          </c:spPr>
          <c:cat>
            <c:strRef>
              <c:f>Sheet1!$B$1:$F$1</c:f>
              <c:strCache>
                <c:ptCount val="5"/>
                <c:pt idx="0">
                  <c:v>Temmuz</c:v>
                </c:pt>
                <c:pt idx="1">
                  <c:v>Ağustos</c:v>
                </c:pt>
                <c:pt idx="2">
                  <c:v>Eylül</c:v>
                </c:pt>
                <c:pt idx="3">
                  <c:v>Ekim</c:v>
                </c:pt>
                <c:pt idx="4">
                  <c:v>kasım</c:v>
                </c:pt>
              </c:strCache>
            </c:strRef>
          </c:cat>
          <c:val>
            <c:numRef>
              <c:f>Sheet1!$B$3:$F$3</c:f>
              <c:numCache>
                <c:formatCode>General</c:formatCode>
                <c:ptCount val="5"/>
                <c:pt idx="0">
                  <c:v>25</c:v>
                </c:pt>
                <c:pt idx="1">
                  <c:v>45</c:v>
                </c:pt>
                <c:pt idx="2">
                  <c:v>62</c:v>
                </c:pt>
                <c:pt idx="3">
                  <c:v>75</c:v>
                </c:pt>
                <c:pt idx="4">
                  <c:v>90</c:v>
                </c:pt>
              </c:numCache>
            </c:numRef>
          </c:val>
          <c:extLst>
            <c:ext xmlns:c16="http://schemas.microsoft.com/office/drawing/2014/chart" uri="{C3380CC4-5D6E-409C-BE32-E72D297353CC}">
              <c16:uniqueId val="{00000000-FA44-574F-9585-93143E3DFD05}"/>
            </c:ext>
          </c:extLst>
        </c:ser>
        <c:ser>
          <c:idx val="0"/>
          <c:order val="1"/>
          <c:tx>
            <c:strRef>
              <c:f>Sheet1!$A$2</c:f>
              <c:strCache>
                <c:ptCount val="1"/>
                <c:pt idx="0">
                  <c:v>Bölge 1</c:v>
                </c:pt>
              </c:strCache>
            </c:strRef>
          </c:tx>
          <c:spPr>
            <a:solidFill>
              <a:schemeClr val="accent1">
                <a:hueOff val="65867"/>
                <a:lumOff val="-6008"/>
              </a:schemeClr>
            </a:solidFill>
            <a:ln w="38100" cap="flat">
              <a:noFill/>
              <a:miter lim="400000"/>
            </a:ln>
            <a:effectLst/>
          </c:spPr>
          <c:cat>
            <c:strRef>
              <c:f>Sheet1!$B$1:$F$1</c:f>
              <c:strCache>
                <c:ptCount val="5"/>
                <c:pt idx="0">
                  <c:v>Temmuz</c:v>
                </c:pt>
                <c:pt idx="1">
                  <c:v>Ağustos</c:v>
                </c:pt>
                <c:pt idx="2">
                  <c:v>Eylül</c:v>
                </c:pt>
                <c:pt idx="3">
                  <c:v>Ekim</c:v>
                </c:pt>
                <c:pt idx="4">
                  <c:v>kasım</c:v>
                </c:pt>
              </c:strCache>
            </c:strRef>
          </c:cat>
          <c:val>
            <c:numRef>
              <c:f>Sheet1!$B$2:$F$2</c:f>
              <c:numCache>
                <c:formatCode>General</c:formatCode>
                <c:ptCount val="5"/>
                <c:pt idx="0">
                  <c:v>0</c:v>
                </c:pt>
                <c:pt idx="1">
                  <c:v>0</c:v>
                </c:pt>
                <c:pt idx="2">
                  <c:v>0</c:v>
                </c:pt>
                <c:pt idx="3">
                  <c:v>0</c:v>
                </c:pt>
                <c:pt idx="4">
                  <c:v>90</c:v>
                </c:pt>
              </c:numCache>
            </c:numRef>
          </c:val>
          <c:extLst>
            <c:ext xmlns:c16="http://schemas.microsoft.com/office/drawing/2014/chart" uri="{C3380CC4-5D6E-409C-BE32-E72D297353CC}">
              <c16:uniqueId val="{00000001-FA44-574F-9585-93143E3DFD05}"/>
            </c:ext>
          </c:extLst>
        </c:ser>
        <c:dLbls>
          <c:showLegendKey val="0"/>
          <c:showVal val="0"/>
          <c:showCatName val="0"/>
          <c:showSerName val="0"/>
          <c:showPercent val="0"/>
          <c:showBubbleSize val="0"/>
        </c:dLbls>
        <c:axId val="2094734552"/>
        <c:axId val="2094734553"/>
      </c:areaChart>
      <c:catAx>
        <c:axId val="2094734552"/>
        <c:scaling>
          <c:orientation val="minMax"/>
        </c:scaling>
        <c:delete val="0"/>
        <c:axPos val="b"/>
        <c:numFmt formatCode="General" sourceLinked="0"/>
        <c:majorTickMark val="none"/>
        <c:minorTickMark val="none"/>
        <c:tickLblPos val="low"/>
        <c:spPr>
          <a:ln w="12700" cap="flat">
            <a:solidFill>
              <a:srgbClr val="000000"/>
            </a:solidFill>
            <a:prstDash val="solid"/>
            <a:miter lim="400000"/>
          </a:ln>
        </c:spPr>
        <c:txPr>
          <a:bodyPr rot="0"/>
          <a:lstStyle/>
          <a:p>
            <a:pPr>
              <a:defRPr sz="3400" b="0" i="0" u="none" strike="noStrike">
                <a:solidFill>
                  <a:srgbClr val="000000"/>
                </a:solidFill>
                <a:latin typeface="Proxima Nova"/>
              </a:defRPr>
            </a:pPr>
            <a:endParaRPr lang="tr-TR"/>
          </a:p>
        </c:txPr>
        <c:crossAx val="2094734553"/>
        <c:crosses val="autoZero"/>
        <c:auto val="1"/>
        <c:lblAlgn val="ctr"/>
        <c:lblOffset val="100"/>
        <c:noMultiLvlLbl val="1"/>
      </c:catAx>
      <c:valAx>
        <c:axId val="2094734553"/>
        <c:scaling>
          <c:orientation val="minMax"/>
        </c:scaling>
        <c:delete val="0"/>
        <c:axPos val="l"/>
        <c:majorGridlines>
          <c:spPr>
            <a:ln w="12700" cap="flat">
              <a:solidFill>
                <a:srgbClr val="B8B8B8"/>
              </a:solidFill>
              <a:prstDash val="solid"/>
              <a:miter lim="400000"/>
            </a:ln>
          </c:spPr>
        </c:majorGridlines>
        <c:numFmt formatCode="General" sourceLinked="0"/>
        <c:majorTickMark val="none"/>
        <c:minorTickMark val="none"/>
        <c:tickLblPos val="nextTo"/>
        <c:spPr>
          <a:ln w="12700" cap="flat">
            <a:noFill/>
            <a:prstDash val="solid"/>
            <a:miter lim="400000"/>
          </a:ln>
        </c:spPr>
        <c:txPr>
          <a:bodyPr rot="0"/>
          <a:lstStyle/>
          <a:p>
            <a:pPr>
              <a:defRPr sz="3400" b="0" i="0" u="none" strike="noStrike">
                <a:solidFill>
                  <a:srgbClr val="000000"/>
                </a:solidFill>
                <a:latin typeface="Proxima Nova"/>
              </a:defRPr>
            </a:pPr>
            <a:endParaRPr lang="tr-TR"/>
          </a:p>
        </c:txPr>
        <c:crossAx val="2094734552"/>
        <c:crosses val="autoZero"/>
        <c:crossBetween val="midCat"/>
        <c:majorUnit val="22.5"/>
        <c:minorUnit val="11.25"/>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tr-TR"/>
  <c:roundedCorners val="0"/>
  <c:style val="2"/>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Bölge 1</c:v>
                </c:pt>
              </c:strCache>
            </c:strRef>
          </c:tx>
          <c:spPr>
            <a:solidFill>
              <a:schemeClr val="accent1">
                <a:hueOff val="65867"/>
                <a:lumOff val="-6008"/>
              </a:schemeClr>
            </a:solidFill>
            <a:ln w="12700" cap="flat">
              <a:noFill/>
              <a:miter lim="400000"/>
            </a:ln>
            <a:effectLst/>
          </c:spPr>
          <c:dPt>
            <c:idx val="0"/>
            <c:bubble3D val="0"/>
            <c:spPr>
              <a:solidFill>
                <a:schemeClr val="accent1">
                  <a:hueOff val="65867"/>
                  <a:lumOff val="-6008"/>
                </a:schemeClr>
              </a:solidFill>
              <a:ln w="12700" cap="flat">
                <a:noFill/>
                <a:miter lim="400000"/>
              </a:ln>
              <a:effectLst/>
            </c:spPr>
            <c:extLst>
              <c:ext xmlns:c16="http://schemas.microsoft.com/office/drawing/2014/chart" uri="{C3380CC4-5D6E-409C-BE32-E72D297353CC}">
                <c16:uniqueId val="{00000001-D463-2C48-A117-739A084047E6}"/>
              </c:ext>
            </c:extLst>
          </c:dPt>
          <c:dPt>
            <c:idx val="1"/>
            <c:bubble3D val="0"/>
            <c:spPr>
              <a:solidFill>
                <a:schemeClr val="accent2"/>
              </a:solidFill>
              <a:ln w="12700" cap="flat">
                <a:noFill/>
                <a:miter lim="400000"/>
              </a:ln>
              <a:effectLst/>
            </c:spPr>
            <c:extLst>
              <c:ext xmlns:c16="http://schemas.microsoft.com/office/drawing/2014/chart" uri="{C3380CC4-5D6E-409C-BE32-E72D297353CC}">
                <c16:uniqueId val="{00000003-D463-2C48-A117-739A084047E6}"/>
              </c:ext>
            </c:extLst>
          </c:dPt>
          <c:dPt>
            <c:idx val="2"/>
            <c:bubble3D val="0"/>
            <c:spPr>
              <a:solidFill>
                <a:schemeClr val="accent4">
                  <a:hueOff val="609139"/>
                  <a:lumOff val="16169"/>
                </a:schemeClr>
              </a:solidFill>
              <a:ln w="12700" cap="flat">
                <a:noFill/>
                <a:miter lim="400000"/>
              </a:ln>
              <a:effectLst/>
            </c:spPr>
            <c:extLst>
              <c:ext xmlns:c16="http://schemas.microsoft.com/office/drawing/2014/chart" uri="{C3380CC4-5D6E-409C-BE32-E72D297353CC}">
                <c16:uniqueId val="{00000005-D463-2C48-A117-739A084047E6}"/>
              </c:ext>
            </c:extLst>
          </c:dPt>
          <c:dLbls>
            <c:dLbl>
              <c:idx val="0"/>
              <c:tx>
                <c:rich>
                  <a:bodyPr/>
                  <a:lstStyle/>
                  <a:p>
                    <a:pPr>
                      <a:defRPr sz="5000" b="0" i="0" u="none" strike="noStrike">
                        <a:solidFill>
                          <a:srgbClr val="000000"/>
                        </a:solidFill>
                        <a:latin typeface="Proxima Nova"/>
                      </a:defRPr>
                    </a:pPr>
                    <a:r>
                      <a:rPr lang="en-US" dirty="0" err="1"/>
                      <a:t>Negatif</a:t>
                    </a:r>
                    <a:r>
                      <a:rPr lang="en-US" baseline="0" dirty="0"/>
                      <a:t>
</a:t>
                    </a:r>
                    <a:fld id="{40F08C03-3984-744D-BC84-CEB7A62596E2}" type="PERCENTAGE">
                      <a:rPr lang="en-US" baseline="0"/>
                      <a:pPr>
                        <a:defRPr sz="5000" b="0" i="0" u="none" strike="noStrike">
                          <a:solidFill>
                            <a:srgbClr val="000000"/>
                          </a:solidFill>
                          <a:latin typeface="Proxima Nova"/>
                        </a:defRPr>
                      </a:pPr>
                      <a:t>[YÜZDE]</a:t>
                    </a:fld>
                    <a:endParaRPr lang="en-US" baseline="0" dirty="0"/>
                  </a:p>
                </c:rich>
              </c:tx>
              <c:numFmt formatCode="#,##0%" sourceLinked="0"/>
              <c:spPr/>
              <c:dLblPos val="ctr"/>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D463-2C48-A117-739A084047E6}"/>
                </c:ext>
              </c:extLst>
            </c:dLbl>
            <c:dLbl>
              <c:idx val="1"/>
              <c:layout>
                <c:manualLayout>
                  <c:x val="0.22038030762366245"/>
                  <c:y val="-0.25267798523889556"/>
                </c:manualLayout>
              </c:layout>
              <c:tx>
                <c:rich>
                  <a:bodyPr/>
                  <a:lstStyle/>
                  <a:p>
                    <a:pPr>
                      <a:defRPr sz="5000" b="0" i="0" u="none" strike="noStrike">
                        <a:solidFill>
                          <a:srgbClr val="000000"/>
                        </a:solidFill>
                        <a:latin typeface="Proxima Nova"/>
                      </a:defRPr>
                    </a:pPr>
                    <a:r>
                      <a:rPr lang="en-US" dirty="0" err="1"/>
                      <a:t>Pozitif</a:t>
                    </a:r>
                    <a:r>
                      <a:rPr lang="en-US" baseline="0" dirty="0"/>
                      <a:t>
</a:t>
                    </a:r>
                    <a:fld id="{71A86E60-3A8A-E140-A911-166A70472E41}" type="PERCENTAGE">
                      <a:rPr lang="en-US" baseline="0"/>
                      <a:pPr>
                        <a:defRPr sz="5000" b="0" i="0" u="none" strike="noStrike">
                          <a:solidFill>
                            <a:srgbClr val="000000"/>
                          </a:solidFill>
                          <a:latin typeface="Proxima Nova"/>
                        </a:defRPr>
                      </a:pPr>
                      <a:t>[YÜZDE]</a:t>
                    </a:fld>
                    <a:endParaRPr lang="en-US" baseline="0" dirty="0"/>
                  </a:p>
                </c:rich>
              </c:tx>
              <c:numFmt formatCode="#,##0%" sourceLinked="0"/>
              <c:spPr/>
              <c:dLblPos val="bestFit"/>
              <c:showLegendKey val="0"/>
              <c:showVal val="0"/>
              <c:showCatName val="1"/>
              <c:showSerName val="0"/>
              <c:showPercent val="1"/>
              <c:showBubbleSize val="0"/>
              <c:extLst>
                <c:ext xmlns:c15="http://schemas.microsoft.com/office/drawing/2012/chart" uri="{CE6537A1-D6FC-4f65-9D91-7224C49458BB}">
                  <c15:layout>
                    <c:manualLayout>
                      <c:w val="0.24807095751057676"/>
                      <c:h val="0.2662036713566065"/>
                    </c:manualLayout>
                  </c15:layout>
                  <c15:dlblFieldTable/>
                  <c15:showDataLabelsRange val="0"/>
                </c:ext>
                <c:ext xmlns:c16="http://schemas.microsoft.com/office/drawing/2014/chart" uri="{C3380CC4-5D6E-409C-BE32-E72D297353CC}">
                  <c16:uniqueId val="{00000003-D463-2C48-A117-739A084047E6}"/>
                </c:ext>
              </c:extLst>
            </c:dLbl>
            <c:dLbl>
              <c:idx val="2"/>
              <c:numFmt formatCode="#,##0%" sourceLinked="0"/>
              <c:spPr/>
              <c:txPr>
                <a:bodyPr/>
                <a:lstStyle/>
                <a:p>
                  <a:pPr>
                    <a:defRPr sz="5000" b="0" i="0" u="none" strike="noStrike">
                      <a:solidFill>
                        <a:srgbClr val="000000"/>
                      </a:solidFill>
                      <a:latin typeface="Proxima Nova"/>
                    </a:defRPr>
                  </a:pPr>
                  <a:endParaRPr lang="tr-TR"/>
                </a:p>
              </c:txPr>
              <c:dLblPos val="ctr"/>
              <c:showLegendKey val="0"/>
              <c:showVal val="0"/>
              <c:showCatName val="1"/>
              <c:showSerName val="0"/>
              <c:showPercent val="1"/>
              <c:showBubbleSize val="0"/>
              <c:extLst>
                <c:ext xmlns:c16="http://schemas.microsoft.com/office/drawing/2014/chart" uri="{C3380CC4-5D6E-409C-BE32-E72D297353CC}">
                  <c16:uniqueId val="{00000005-D463-2C48-A117-739A084047E6}"/>
                </c:ext>
              </c:extLst>
            </c:dLbl>
            <c:numFmt formatCode="#,##0%" sourceLinked="0"/>
            <c:spPr>
              <a:noFill/>
              <a:ln>
                <a:noFill/>
              </a:ln>
              <a:effectLst/>
            </c:spPr>
            <c:txPr>
              <a:bodyPr/>
              <a:lstStyle/>
              <a:p>
                <a:pPr>
                  <a:defRPr sz="5000" b="0" i="0" u="none" strike="noStrike">
                    <a:solidFill>
                      <a:srgbClr val="000000"/>
                    </a:solidFill>
                    <a:latin typeface="Proxima Nova"/>
                  </a:defRPr>
                </a:pPr>
                <a:endParaRPr lang="tr-TR"/>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Sheet1!$B$1:$D$1</c:f>
              <c:strCache>
                <c:ptCount val="3"/>
                <c:pt idx="0">
                  <c:v>Pozitif</c:v>
                </c:pt>
                <c:pt idx="1">
                  <c:v>Negatif</c:v>
                </c:pt>
                <c:pt idx="2">
                  <c:v>Nötr</c:v>
                </c:pt>
              </c:strCache>
            </c:strRef>
          </c:cat>
          <c:val>
            <c:numRef>
              <c:f>Sheet1!$B$2:$D$2</c:f>
              <c:numCache>
                <c:formatCode>General</c:formatCode>
                <c:ptCount val="3"/>
                <c:pt idx="0">
                  <c:v>91</c:v>
                </c:pt>
                <c:pt idx="1">
                  <c:v>76</c:v>
                </c:pt>
                <c:pt idx="2">
                  <c:v>28</c:v>
                </c:pt>
              </c:numCache>
            </c:numRef>
          </c:val>
          <c:extLst>
            <c:ext xmlns:c16="http://schemas.microsoft.com/office/drawing/2014/chart" uri="{C3380CC4-5D6E-409C-BE32-E72D297353CC}">
              <c16:uniqueId val="{00000006-D463-2C48-A117-739A084047E6}"/>
            </c:ext>
          </c:extLst>
        </c:ser>
        <c:dLbls>
          <c:showLegendKey val="0"/>
          <c:showVal val="0"/>
          <c:showCatName val="0"/>
          <c:showSerName val="0"/>
          <c:showPercent val="0"/>
          <c:showBubbleSize val="0"/>
          <c:showLeaderLines val="1"/>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tr-TR"/>
  <c:roundedCorners val="0"/>
  <c:style val="2"/>
  <c:chart>
    <c:autoTitleDeleted val="1"/>
    <c:plotArea>
      <c:layout>
        <c:manualLayout>
          <c:layoutTarget val="inner"/>
          <c:xMode val="edge"/>
          <c:yMode val="edge"/>
          <c:x val="7.5776700000000002E-2"/>
          <c:y val="7.4954300000000001E-2"/>
          <c:w val="0.91922300000000001"/>
          <c:h val="0.72698799999999997"/>
        </c:manualLayout>
      </c:layout>
      <c:barChart>
        <c:barDir val="col"/>
        <c:grouping val="clustered"/>
        <c:varyColors val="0"/>
        <c:ser>
          <c:idx val="0"/>
          <c:order val="0"/>
          <c:tx>
            <c:strRef>
              <c:f>Sheet1!$A$2</c:f>
              <c:strCache>
                <c:ptCount val="1"/>
                <c:pt idx="0">
                  <c:v>Nötr</c:v>
                </c:pt>
              </c:strCache>
            </c:strRef>
          </c:tx>
          <c:spPr>
            <a:solidFill>
              <a:schemeClr val="accent2">
                <a:hueOff val="386192"/>
                <a:satOff val="21048"/>
                <a:lumOff val="-20467"/>
              </a:schemeClr>
            </a:solidFill>
            <a:ln w="12700" cap="flat">
              <a:noFill/>
              <a:miter lim="400000"/>
            </a:ln>
            <a:effectLst/>
          </c:spPr>
          <c:invertIfNegative val="0"/>
          <c:cat>
            <c:strRef>
              <c:f>Sheet1!$B$1:$E$1</c:f>
              <c:strCache>
                <c:ptCount val="4"/>
                <c:pt idx="0">
                  <c:v>Beden</c:v>
                </c:pt>
                <c:pt idx="1">
                  <c:v>Renk</c:v>
                </c:pt>
                <c:pt idx="2">
                  <c:v>Kargo</c:v>
                </c:pt>
                <c:pt idx="3">
                  <c:v>Kumaş</c:v>
                </c:pt>
              </c:strCache>
            </c:strRef>
          </c:cat>
          <c:val>
            <c:numRef>
              <c:f>Sheet1!$B$2:$E$2</c:f>
              <c:numCache>
                <c:formatCode>General</c:formatCode>
                <c:ptCount val="4"/>
                <c:pt idx="0">
                  <c:v>10</c:v>
                </c:pt>
                <c:pt idx="1">
                  <c:v>5</c:v>
                </c:pt>
                <c:pt idx="2">
                  <c:v>5</c:v>
                </c:pt>
                <c:pt idx="3">
                  <c:v>8</c:v>
                </c:pt>
              </c:numCache>
            </c:numRef>
          </c:val>
          <c:extLst>
            <c:ext xmlns:c16="http://schemas.microsoft.com/office/drawing/2014/chart" uri="{C3380CC4-5D6E-409C-BE32-E72D297353CC}">
              <c16:uniqueId val="{00000000-B857-284E-A5F6-7F473E18F326}"/>
            </c:ext>
          </c:extLst>
        </c:ser>
        <c:ser>
          <c:idx val="1"/>
          <c:order val="1"/>
          <c:tx>
            <c:strRef>
              <c:f>Sheet1!$A$3</c:f>
              <c:strCache>
                <c:ptCount val="1"/>
                <c:pt idx="0">
                  <c:v>Negatif</c:v>
                </c:pt>
              </c:strCache>
            </c:strRef>
          </c:tx>
          <c:spPr>
            <a:solidFill>
              <a:schemeClr val="accent1">
                <a:hueOff val="144147"/>
                <a:lumOff val="-11437"/>
              </a:schemeClr>
            </a:solidFill>
            <a:ln w="12700" cap="flat">
              <a:noFill/>
              <a:miter lim="400000"/>
            </a:ln>
            <a:effectLst/>
          </c:spPr>
          <c:invertIfNegative val="0"/>
          <c:cat>
            <c:strRef>
              <c:f>Sheet1!$B$1:$E$1</c:f>
              <c:strCache>
                <c:ptCount val="4"/>
                <c:pt idx="0">
                  <c:v>Beden</c:v>
                </c:pt>
                <c:pt idx="1">
                  <c:v>Renk</c:v>
                </c:pt>
                <c:pt idx="2">
                  <c:v>Kargo</c:v>
                </c:pt>
                <c:pt idx="3">
                  <c:v>Kumaş</c:v>
                </c:pt>
              </c:strCache>
            </c:strRef>
          </c:cat>
          <c:val>
            <c:numRef>
              <c:f>Sheet1!$B$3:$E$3</c:f>
              <c:numCache>
                <c:formatCode>General</c:formatCode>
                <c:ptCount val="4"/>
                <c:pt idx="0">
                  <c:v>15</c:v>
                </c:pt>
                <c:pt idx="1">
                  <c:v>70</c:v>
                </c:pt>
                <c:pt idx="2">
                  <c:v>30</c:v>
                </c:pt>
                <c:pt idx="3">
                  <c:v>12</c:v>
                </c:pt>
              </c:numCache>
            </c:numRef>
          </c:val>
          <c:extLst>
            <c:ext xmlns:c16="http://schemas.microsoft.com/office/drawing/2014/chart" uri="{C3380CC4-5D6E-409C-BE32-E72D297353CC}">
              <c16:uniqueId val="{00000001-B857-284E-A5F6-7F473E18F326}"/>
            </c:ext>
          </c:extLst>
        </c:ser>
        <c:ser>
          <c:idx val="2"/>
          <c:order val="2"/>
          <c:tx>
            <c:strRef>
              <c:f>Sheet1!$A$4</c:f>
              <c:strCache>
                <c:ptCount val="1"/>
                <c:pt idx="0">
                  <c:v>Pozitif</c:v>
                </c:pt>
              </c:strCache>
            </c:strRef>
          </c:tx>
          <c:spPr>
            <a:solidFill>
              <a:schemeClr val="accent2"/>
            </a:solidFill>
            <a:ln w="12700" cap="flat">
              <a:noFill/>
              <a:miter lim="400000"/>
            </a:ln>
            <a:effectLst/>
          </c:spPr>
          <c:invertIfNegative val="0"/>
          <c:cat>
            <c:strRef>
              <c:f>Sheet1!$B$1:$E$1</c:f>
              <c:strCache>
                <c:ptCount val="4"/>
                <c:pt idx="0">
                  <c:v>Beden</c:v>
                </c:pt>
                <c:pt idx="1">
                  <c:v>Renk</c:v>
                </c:pt>
                <c:pt idx="2">
                  <c:v>Kargo</c:v>
                </c:pt>
                <c:pt idx="3">
                  <c:v>Kumaş</c:v>
                </c:pt>
              </c:strCache>
            </c:strRef>
          </c:cat>
          <c:val>
            <c:numRef>
              <c:f>Sheet1!$B$4:$E$4</c:f>
              <c:numCache>
                <c:formatCode>General</c:formatCode>
                <c:ptCount val="4"/>
                <c:pt idx="0">
                  <c:v>75</c:v>
                </c:pt>
                <c:pt idx="1">
                  <c:v>25</c:v>
                </c:pt>
                <c:pt idx="2">
                  <c:v>65</c:v>
                </c:pt>
                <c:pt idx="3">
                  <c:v>80</c:v>
                </c:pt>
              </c:numCache>
            </c:numRef>
          </c:val>
          <c:extLst>
            <c:ext xmlns:c16="http://schemas.microsoft.com/office/drawing/2014/chart" uri="{C3380CC4-5D6E-409C-BE32-E72D297353CC}">
              <c16:uniqueId val="{00000002-B857-284E-A5F6-7F473E18F326}"/>
            </c:ext>
          </c:extLst>
        </c:ser>
        <c:dLbls>
          <c:showLegendKey val="0"/>
          <c:showVal val="0"/>
          <c:showCatName val="0"/>
          <c:showSerName val="0"/>
          <c:showPercent val="0"/>
          <c:showBubbleSize val="0"/>
        </c:dLbls>
        <c:gapWidth val="40"/>
        <c:overlap val="-10"/>
        <c:axId val="2094734552"/>
        <c:axId val="2094734553"/>
      </c:barChart>
      <c:catAx>
        <c:axId val="2094734552"/>
        <c:scaling>
          <c:orientation val="minMax"/>
        </c:scaling>
        <c:delete val="0"/>
        <c:axPos val="b"/>
        <c:numFmt formatCode="General" sourceLinked="0"/>
        <c:majorTickMark val="none"/>
        <c:minorTickMark val="none"/>
        <c:tickLblPos val="low"/>
        <c:spPr>
          <a:ln w="12700" cap="flat">
            <a:solidFill>
              <a:srgbClr val="000000"/>
            </a:solidFill>
            <a:prstDash val="solid"/>
            <a:miter lim="400000"/>
          </a:ln>
        </c:spPr>
        <c:txPr>
          <a:bodyPr rot="0"/>
          <a:lstStyle/>
          <a:p>
            <a:pPr>
              <a:defRPr sz="3400" b="0" i="0" u="none" strike="noStrike">
                <a:solidFill>
                  <a:srgbClr val="000000"/>
                </a:solidFill>
                <a:latin typeface="Proxima Nova"/>
              </a:defRPr>
            </a:pPr>
            <a:endParaRPr lang="tr-TR"/>
          </a:p>
        </c:txPr>
        <c:crossAx val="2094734553"/>
        <c:crosses val="autoZero"/>
        <c:auto val="1"/>
        <c:lblAlgn val="ctr"/>
        <c:lblOffset val="100"/>
        <c:noMultiLvlLbl val="1"/>
      </c:catAx>
      <c:valAx>
        <c:axId val="2094734553"/>
        <c:scaling>
          <c:orientation val="minMax"/>
        </c:scaling>
        <c:delete val="0"/>
        <c:axPos val="l"/>
        <c:majorGridlines>
          <c:spPr>
            <a:ln w="12700" cap="flat">
              <a:solidFill>
                <a:srgbClr val="B8B8B8"/>
              </a:solidFill>
              <a:prstDash val="solid"/>
              <a:miter lim="400000"/>
            </a:ln>
          </c:spPr>
        </c:majorGridlines>
        <c:numFmt formatCode="General" sourceLinked="0"/>
        <c:majorTickMark val="none"/>
        <c:minorTickMark val="none"/>
        <c:tickLblPos val="nextTo"/>
        <c:spPr>
          <a:ln w="12700" cap="flat">
            <a:noFill/>
            <a:prstDash val="solid"/>
            <a:miter lim="400000"/>
          </a:ln>
        </c:spPr>
        <c:txPr>
          <a:bodyPr rot="0"/>
          <a:lstStyle/>
          <a:p>
            <a:pPr>
              <a:defRPr sz="3400" b="0" i="0" u="none" strike="noStrike">
                <a:solidFill>
                  <a:srgbClr val="000000"/>
                </a:solidFill>
                <a:latin typeface="Proxima Nova"/>
              </a:defRPr>
            </a:pPr>
            <a:endParaRPr lang="tr-TR"/>
          </a:p>
        </c:txPr>
        <c:crossAx val="2094734552"/>
        <c:crosses val="autoZero"/>
        <c:crossBetween val="between"/>
        <c:majorUnit val="20"/>
        <c:minorUnit val="10"/>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tr-TR"/>
  <c:roundedCorners val="0"/>
  <c:style val="2"/>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Bölge 1</c:v>
                </c:pt>
              </c:strCache>
            </c:strRef>
          </c:tx>
          <c:spPr>
            <a:solidFill>
              <a:schemeClr val="accent1">
                <a:hueOff val="65867"/>
                <a:lumOff val="-6008"/>
              </a:schemeClr>
            </a:solidFill>
            <a:ln w="12700" cap="flat">
              <a:noFill/>
              <a:miter lim="400000"/>
            </a:ln>
            <a:effectLst/>
          </c:spPr>
          <c:dPt>
            <c:idx val="0"/>
            <c:bubble3D val="0"/>
            <c:spPr>
              <a:solidFill>
                <a:schemeClr val="accent1">
                  <a:hueOff val="65867"/>
                  <a:lumOff val="-6008"/>
                </a:schemeClr>
              </a:solidFill>
              <a:ln w="12700" cap="flat">
                <a:noFill/>
                <a:miter lim="400000"/>
              </a:ln>
              <a:effectLst/>
            </c:spPr>
            <c:extLst>
              <c:ext xmlns:c16="http://schemas.microsoft.com/office/drawing/2014/chart" uri="{C3380CC4-5D6E-409C-BE32-E72D297353CC}">
                <c16:uniqueId val="{00000001-1813-5749-86C7-9E77AC46C72B}"/>
              </c:ext>
            </c:extLst>
          </c:dPt>
          <c:dPt>
            <c:idx val="1"/>
            <c:bubble3D val="0"/>
            <c:spPr>
              <a:solidFill>
                <a:schemeClr val="accent2"/>
              </a:solidFill>
              <a:ln w="12700" cap="flat">
                <a:noFill/>
                <a:miter lim="400000"/>
              </a:ln>
              <a:effectLst/>
            </c:spPr>
            <c:extLst>
              <c:ext xmlns:c16="http://schemas.microsoft.com/office/drawing/2014/chart" uri="{C3380CC4-5D6E-409C-BE32-E72D297353CC}">
                <c16:uniqueId val="{00000003-1813-5749-86C7-9E77AC46C72B}"/>
              </c:ext>
            </c:extLst>
          </c:dPt>
          <c:dPt>
            <c:idx val="2"/>
            <c:bubble3D val="0"/>
            <c:spPr>
              <a:solidFill>
                <a:schemeClr val="accent4">
                  <a:hueOff val="609139"/>
                  <a:lumOff val="16169"/>
                </a:schemeClr>
              </a:solidFill>
              <a:ln w="12700" cap="flat">
                <a:noFill/>
                <a:miter lim="400000"/>
              </a:ln>
              <a:effectLst/>
            </c:spPr>
            <c:extLst>
              <c:ext xmlns:c16="http://schemas.microsoft.com/office/drawing/2014/chart" uri="{C3380CC4-5D6E-409C-BE32-E72D297353CC}">
                <c16:uniqueId val="{00000005-1813-5749-86C7-9E77AC46C72B}"/>
              </c:ext>
            </c:extLst>
          </c:dPt>
          <c:dLbls>
            <c:dLbl>
              <c:idx val="0"/>
              <c:numFmt formatCode="#,##0%" sourceLinked="0"/>
              <c:spPr/>
              <c:txPr>
                <a:bodyPr/>
                <a:lstStyle/>
                <a:p>
                  <a:pPr>
                    <a:defRPr sz="5000" b="0" i="0" u="none" strike="noStrike">
                      <a:solidFill>
                        <a:srgbClr val="000000"/>
                      </a:solidFill>
                      <a:latin typeface="Proxima Nova"/>
                    </a:defRPr>
                  </a:pPr>
                  <a:endParaRPr lang="tr-TR"/>
                </a:p>
              </c:txPr>
              <c:dLblPos val="ctr"/>
              <c:showLegendKey val="0"/>
              <c:showVal val="0"/>
              <c:showCatName val="1"/>
              <c:showSerName val="0"/>
              <c:showPercent val="1"/>
              <c:showBubbleSize val="0"/>
              <c:extLst>
                <c:ext xmlns:c16="http://schemas.microsoft.com/office/drawing/2014/chart" uri="{C3380CC4-5D6E-409C-BE32-E72D297353CC}">
                  <c16:uniqueId val="{00000001-1813-5749-86C7-9E77AC46C72B}"/>
                </c:ext>
              </c:extLst>
            </c:dLbl>
            <c:dLbl>
              <c:idx val="1"/>
              <c:numFmt formatCode="#,##0%" sourceLinked="0"/>
              <c:spPr/>
              <c:txPr>
                <a:bodyPr/>
                <a:lstStyle/>
                <a:p>
                  <a:pPr>
                    <a:defRPr sz="5000" b="0" i="0" u="none" strike="noStrike">
                      <a:solidFill>
                        <a:srgbClr val="000000"/>
                      </a:solidFill>
                      <a:latin typeface="Proxima Nova"/>
                    </a:defRPr>
                  </a:pPr>
                  <a:endParaRPr lang="tr-TR"/>
                </a:p>
              </c:txPr>
              <c:dLblPos val="ctr"/>
              <c:showLegendKey val="0"/>
              <c:showVal val="0"/>
              <c:showCatName val="1"/>
              <c:showSerName val="0"/>
              <c:showPercent val="1"/>
              <c:showBubbleSize val="0"/>
              <c:extLst>
                <c:ext xmlns:c16="http://schemas.microsoft.com/office/drawing/2014/chart" uri="{C3380CC4-5D6E-409C-BE32-E72D297353CC}">
                  <c16:uniqueId val="{00000003-1813-5749-86C7-9E77AC46C72B}"/>
                </c:ext>
              </c:extLst>
            </c:dLbl>
            <c:dLbl>
              <c:idx val="2"/>
              <c:numFmt formatCode="#,##0%" sourceLinked="0"/>
              <c:spPr/>
              <c:txPr>
                <a:bodyPr/>
                <a:lstStyle/>
                <a:p>
                  <a:pPr>
                    <a:defRPr sz="5000" b="0" i="0" u="none" strike="noStrike">
                      <a:solidFill>
                        <a:srgbClr val="000000"/>
                      </a:solidFill>
                      <a:latin typeface="Proxima Nova"/>
                    </a:defRPr>
                  </a:pPr>
                  <a:endParaRPr lang="tr-TR"/>
                </a:p>
              </c:txPr>
              <c:dLblPos val="ctr"/>
              <c:showLegendKey val="0"/>
              <c:showVal val="0"/>
              <c:showCatName val="1"/>
              <c:showSerName val="0"/>
              <c:showPercent val="1"/>
              <c:showBubbleSize val="0"/>
              <c:extLst>
                <c:ext xmlns:c16="http://schemas.microsoft.com/office/drawing/2014/chart" uri="{C3380CC4-5D6E-409C-BE32-E72D297353CC}">
                  <c16:uniqueId val="{00000005-1813-5749-86C7-9E77AC46C72B}"/>
                </c:ext>
              </c:extLst>
            </c:dLbl>
            <c:numFmt formatCode="#,##0%" sourceLinked="0"/>
            <c:spPr>
              <a:noFill/>
              <a:ln>
                <a:noFill/>
              </a:ln>
              <a:effectLst/>
            </c:spPr>
            <c:txPr>
              <a:bodyPr/>
              <a:lstStyle/>
              <a:p>
                <a:pPr>
                  <a:defRPr sz="5000" b="0" i="0" u="none" strike="noStrike">
                    <a:solidFill>
                      <a:srgbClr val="000000"/>
                    </a:solidFill>
                    <a:latin typeface="Proxima Nova"/>
                  </a:defRPr>
                </a:pPr>
                <a:endParaRPr lang="tr-TR"/>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Sheet1!$B$1:$D$1</c:f>
              <c:strCache>
                <c:ptCount val="3"/>
                <c:pt idx="0">
                  <c:v>Pozitif</c:v>
                </c:pt>
                <c:pt idx="1">
                  <c:v>Negatif</c:v>
                </c:pt>
                <c:pt idx="2">
                  <c:v>Nötr</c:v>
                </c:pt>
              </c:strCache>
            </c:strRef>
          </c:cat>
          <c:val>
            <c:numRef>
              <c:f>Sheet1!$B$2:$D$2</c:f>
              <c:numCache>
                <c:formatCode>General</c:formatCode>
                <c:ptCount val="3"/>
                <c:pt idx="0">
                  <c:v>47</c:v>
                </c:pt>
                <c:pt idx="1">
                  <c:v>20</c:v>
                </c:pt>
                <c:pt idx="2">
                  <c:v>14</c:v>
                </c:pt>
              </c:numCache>
            </c:numRef>
          </c:val>
          <c:extLst>
            <c:ext xmlns:c16="http://schemas.microsoft.com/office/drawing/2014/chart" uri="{C3380CC4-5D6E-409C-BE32-E72D297353CC}">
              <c16:uniqueId val="{00000006-1813-5749-86C7-9E77AC46C72B}"/>
            </c:ext>
          </c:extLst>
        </c:ser>
        <c:dLbls>
          <c:showLegendKey val="0"/>
          <c:showVal val="0"/>
          <c:showCatName val="0"/>
          <c:showSerName val="0"/>
          <c:showPercent val="0"/>
          <c:showBubbleSize val="0"/>
          <c:showLeaderLines val="1"/>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tr-TR"/>
  <c:roundedCorners val="0"/>
  <c:style val="2"/>
  <c:chart>
    <c:autoTitleDeleted val="1"/>
    <c:plotArea>
      <c:layout>
        <c:manualLayout>
          <c:layoutTarget val="inner"/>
          <c:xMode val="edge"/>
          <c:yMode val="edge"/>
          <c:x val="7.5776700000000002E-2"/>
          <c:y val="7.4954300000000001E-2"/>
          <c:w val="0.91922300000000001"/>
          <c:h val="0.72698799999999997"/>
        </c:manualLayout>
      </c:layout>
      <c:barChart>
        <c:barDir val="col"/>
        <c:grouping val="clustered"/>
        <c:varyColors val="0"/>
        <c:ser>
          <c:idx val="0"/>
          <c:order val="0"/>
          <c:tx>
            <c:strRef>
              <c:f>Sheet1!$A$2</c:f>
              <c:strCache>
                <c:ptCount val="1"/>
                <c:pt idx="0">
                  <c:v>Nötr</c:v>
                </c:pt>
              </c:strCache>
            </c:strRef>
          </c:tx>
          <c:spPr>
            <a:solidFill>
              <a:schemeClr val="accent2">
                <a:hueOff val="386192"/>
                <a:satOff val="21048"/>
                <a:lumOff val="-20467"/>
              </a:schemeClr>
            </a:solidFill>
            <a:ln w="12700" cap="flat">
              <a:noFill/>
              <a:miter lim="400000"/>
            </a:ln>
            <a:effectLst/>
          </c:spPr>
          <c:invertIfNegative val="0"/>
          <c:cat>
            <c:strRef>
              <c:f>Sheet1!$B$1:$E$1</c:f>
              <c:strCache>
                <c:ptCount val="4"/>
                <c:pt idx="0">
                  <c:v>Doğallık</c:v>
                </c:pt>
                <c:pt idx="1">
                  <c:v>Müzik/Şarkı</c:v>
                </c:pt>
                <c:pt idx="2">
                  <c:v>Video kalitesi</c:v>
                </c:pt>
                <c:pt idx="3">
                  <c:v>Reklam Paylaşımı</c:v>
                </c:pt>
              </c:strCache>
            </c:strRef>
          </c:cat>
          <c:val>
            <c:numRef>
              <c:f>Sheet1!$B$2:$E$2</c:f>
              <c:numCache>
                <c:formatCode>General</c:formatCode>
                <c:ptCount val="4"/>
                <c:pt idx="0">
                  <c:v>10</c:v>
                </c:pt>
                <c:pt idx="1">
                  <c:v>5</c:v>
                </c:pt>
                <c:pt idx="2">
                  <c:v>5</c:v>
                </c:pt>
                <c:pt idx="3">
                  <c:v>8</c:v>
                </c:pt>
              </c:numCache>
            </c:numRef>
          </c:val>
          <c:extLst>
            <c:ext xmlns:c16="http://schemas.microsoft.com/office/drawing/2014/chart" uri="{C3380CC4-5D6E-409C-BE32-E72D297353CC}">
              <c16:uniqueId val="{00000000-EE6C-4844-8749-57F9389E94B9}"/>
            </c:ext>
          </c:extLst>
        </c:ser>
        <c:ser>
          <c:idx val="1"/>
          <c:order val="1"/>
          <c:tx>
            <c:strRef>
              <c:f>Sheet1!$A$3</c:f>
              <c:strCache>
                <c:ptCount val="1"/>
                <c:pt idx="0">
                  <c:v>Negatif</c:v>
                </c:pt>
              </c:strCache>
            </c:strRef>
          </c:tx>
          <c:spPr>
            <a:solidFill>
              <a:schemeClr val="accent1">
                <a:hueOff val="144147"/>
                <a:lumOff val="-11437"/>
              </a:schemeClr>
            </a:solidFill>
            <a:ln w="12700" cap="flat">
              <a:noFill/>
              <a:miter lim="400000"/>
            </a:ln>
            <a:effectLst/>
          </c:spPr>
          <c:invertIfNegative val="0"/>
          <c:cat>
            <c:strRef>
              <c:f>Sheet1!$B$1:$E$1</c:f>
              <c:strCache>
                <c:ptCount val="4"/>
                <c:pt idx="0">
                  <c:v>Doğallık</c:v>
                </c:pt>
                <c:pt idx="1">
                  <c:v>Müzik/Şarkı</c:v>
                </c:pt>
                <c:pt idx="2">
                  <c:v>Video kalitesi</c:v>
                </c:pt>
                <c:pt idx="3">
                  <c:v>Reklam Paylaşımı</c:v>
                </c:pt>
              </c:strCache>
            </c:strRef>
          </c:cat>
          <c:val>
            <c:numRef>
              <c:f>Sheet1!$B$3:$E$3</c:f>
              <c:numCache>
                <c:formatCode>General</c:formatCode>
                <c:ptCount val="4"/>
                <c:pt idx="0">
                  <c:v>15</c:v>
                </c:pt>
                <c:pt idx="1">
                  <c:v>70</c:v>
                </c:pt>
                <c:pt idx="2">
                  <c:v>30</c:v>
                </c:pt>
                <c:pt idx="3">
                  <c:v>75</c:v>
                </c:pt>
              </c:numCache>
            </c:numRef>
          </c:val>
          <c:extLst>
            <c:ext xmlns:c16="http://schemas.microsoft.com/office/drawing/2014/chart" uri="{C3380CC4-5D6E-409C-BE32-E72D297353CC}">
              <c16:uniqueId val="{00000001-EE6C-4844-8749-57F9389E94B9}"/>
            </c:ext>
          </c:extLst>
        </c:ser>
        <c:ser>
          <c:idx val="2"/>
          <c:order val="2"/>
          <c:tx>
            <c:strRef>
              <c:f>Sheet1!$A$4</c:f>
              <c:strCache>
                <c:ptCount val="1"/>
                <c:pt idx="0">
                  <c:v>Pozitif</c:v>
                </c:pt>
              </c:strCache>
            </c:strRef>
          </c:tx>
          <c:spPr>
            <a:solidFill>
              <a:schemeClr val="accent2"/>
            </a:solidFill>
            <a:ln w="12700" cap="flat">
              <a:noFill/>
              <a:miter lim="400000"/>
            </a:ln>
            <a:effectLst/>
          </c:spPr>
          <c:invertIfNegative val="0"/>
          <c:cat>
            <c:strRef>
              <c:f>Sheet1!$B$1:$E$1</c:f>
              <c:strCache>
                <c:ptCount val="4"/>
                <c:pt idx="0">
                  <c:v>Doğallık</c:v>
                </c:pt>
                <c:pt idx="1">
                  <c:v>Müzik/Şarkı</c:v>
                </c:pt>
                <c:pt idx="2">
                  <c:v>Video kalitesi</c:v>
                </c:pt>
                <c:pt idx="3">
                  <c:v>Reklam Paylaşımı</c:v>
                </c:pt>
              </c:strCache>
            </c:strRef>
          </c:cat>
          <c:val>
            <c:numRef>
              <c:f>Sheet1!$B$4:$E$4</c:f>
              <c:numCache>
                <c:formatCode>General</c:formatCode>
                <c:ptCount val="4"/>
                <c:pt idx="0">
                  <c:v>75</c:v>
                </c:pt>
                <c:pt idx="1">
                  <c:v>25</c:v>
                </c:pt>
                <c:pt idx="2">
                  <c:v>65</c:v>
                </c:pt>
                <c:pt idx="3">
                  <c:v>12</c:v>
                </c:pt>
              </c:numCache>
            </c:numRef>
          </c:val>
          <c:extLst>
            <c:ext xmlns:c16="http://schemas.microsoft.com/office/drawing/2014/chart" uri="{C3380CC4-5D6E-409C-BE32-E72D297353CC}">
              <c16:uniqueId val="{00000002-EE6C-4844-8749-57F9389E94B9}"/>
            </c:ext>
          </c:extLst>
        </c:ser>
        <c:dLbls>
          <c:showLegendKey val="0"/>
          <c:showVal val="0"/>
          <c:showCatName val="0"/>
          <c:showSerName val="0"/>
          <c:showPercent val="0"/>
          <c:showBubbleSize val="0"/>
        </c:dLbls>
        <c:gapWidth val="40"/>
        <c:overlap val="-10"/>
        <c:axId val="2094734552"/>
        <c:axId val="2094734553"/>
      </c:barChart>
      <c:catAx>
        <c:axId val="2094734552"/>
        <c:scaling>
          <c:orientation val="minMax"/>
        </c:scaling>
        <c:delete val="0"/>
        <c:axPos val="b"/>
        <c:numFmt formatCode="General" sourceLinked="0"/>
        <c:majorTickMark val="none"/>
        <c:minorTickMark val="none"/>
        <c:tickLblPos val="low"/>
        <c:spPr>
          <a:ln w="12700" cap="flat">
            <a:solidFill>
              <a:srgbClr val="000000"/>
            </a:solidFill>
            <a:prstDash val="solid"/>
            <a:miter lim="400000"/>
          </a:ln>
        </c:spPr>
        <c:txPr>
          <a:bodyPr rot="0"/>
          <a:lstStyle/>
          <a:p>
            <a:pPr>
              <a:defRPr sz="3400" b="0" i="0" u="none" strike="noStrike">
                <a:solidFill>
                  <a:srgbClr val="000000"/>
                </a:solidFill>
                <a:latin typeface="Proxima Nova"/>
              </a:defRPr>
            </a:pPr>
            <a:endParaRPr lang="tr-TR"/>
          </a:p>
        </c:txPr>
        <c:crossAx val="2094734553"/>
        <c:crosses val="autoZero"/>
        <c:auto val="1"/>
        <c:lblAlgn val="ctr"/>
        <c:lblOffset val="100"/>
        <c:noMultiLvlLbl val="1"/>
      </c:catAx>
      <c:valAx>
        <c:axId val="2094734553"/>
        <c:scaling>
          <c:orientation val="minMax"/>
        </c:scaling>
        <c:delete val="0"/>
        <c:axPos val="l"/>
        <c:majorGridlines>
          <c:spPr>
            <a:ln w="12700" cap="flat">
              <a:solidFill>
                <a:srgbClr val="B8B8B8"/>
              </a:solidFill>
              <a:prstDash val="solid"/>
              <a:miter lim="400000"/>
            </a:ln>
          </c:spPr>
        </c:majorGridlines>
        <c:numFmt formatCode="General" sourceLinked="0"/>
        <c:majorTickMark val="none"/>
        <c:minorTickMark val="none"/>
        <c:tickLblPos val="nextTo"/>
        <c:spPr>
          <a:ln w="12700" cap="flat">
            <a:noFill/>
            <a:prstDash val="solid"/>
            <a:miter lim="400000"/>
          </a:ln>
        </c:spPr>
        <c:txPr>
          <a:bodyPr rot="0"/>
          <a:lstStyle/>
          <a:p>
            <a:pPr>
              <a:defRPr sz="3400" b="0" i="0" u="none" strike="noStrike">
                <a:solidFill>
                  <a:srgbClr val="000000"/>
                </a:solidFill>
                <a:latin typeface="Proxima Nova"/>
              </a:defRPr>
            </a:pPr>
            <a:endParaRPr lang="tr-TR"/>
          </a:p>
        </c:txPr>
        <c:crossAx val="2094734552"/>
        <c:crosses val="autoZero"/>
        <c:crossBetween val="between"/>
        <c:majorUnit val="20"/>
        <c:minorUnit val="10"/>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7" name="Shape 147"/>
          <p:cNvSpPr>
            <a:spLocks noGrp="1" noRot="1" noChangeAspect="1"/>
          </p:cNvSpPr>
          <p:nvPr>
            <p:ph type="sldImg"/>
          </p:nvPr>
        </p:nvSpPr>
        <p:spPr>
          <a:xfrm>
            <a:off x="1143000" y="685800"/>
            <a:ext cx="4572000" cy="3429000"/>
          </a:xfrm>
          <a:prstGeom prst="rect">
            <a:avLst/>
          </a:prstGeom>
        </p:spPr>
        <p:txBody>
          <a:bodyPr/>
          <a:lstStyle/>
          <a:p>
            <a:endParaRPr/>
          </a:p>
        </p:txBody>
      </p:sp>
      <p:sp>
        <p:nvSpPr>
          <p:cNvPr id="148" name="Shape 14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Başlık">
    <p:bg>
      <p:bgPr>
        <a:solidFill>
          <a:srgbClr val="00BFF3"/>
        </a:solidFill>
        <a:effectLst/>
      </p:bgPr>
    </p:bg>
    <p:spTree>
      <p:nvGrpSpPr>
        <p:cNvPr id="1" name=""/>
        <p:cNvGrpSpPr/>
        <p:nvPr/>
      </p:nvGrpSpPr>
      <p:grpSpPr>
        <a:xfrm>
          <a:off x="0" y="0"/>
          <a:ext cx="0" cy="0"/>
          <a:chOff x="0" y="0"/>
          <a:chExt cx="0" cy="0"/>
        </a:xfrm>
      </p:grpSpPr>
      <p:sp>
        <p:nvSpPr>
          <p:cNvPr id="11" name="Yazar ve Tarih"/>
          <p:cNvSpPr txBox="1">
            <a:spLocks noGrp="1"/>
          </p:cNvSpPr>
          <p:nvPr>
            <p:ph type="body" sz="quarter" idx="21" hasCustomPrompt="1"/>
          </p:nvPr>
        </p:nvSpPr>
        <p:spPr>
          <a:xfrm>
            <a:off x="1219200" y="1917700"/>
            <a:ext cx="21945600" cy="706628"/>
          </a:xfrm>
          <a:prstGeom prst="rect">
            <a:avLst/>
          </a:prstGeom>
        </p:spPr>
        <p:txBody>
          <a:bodyPr anchor="ctr"/>
          <a:lstStyle>
            <a:lvl1pPr marL="0" indent="0" defTabSz="825500">
              <a:lnSpc>
                <a:spcPct val="120000"/>
              </a:lnSpc>
              <a:spcBef>
                <a:spcPts val="0"/>
              </a:spcBef>
              <a:buClrTx/>
              <a:buSzTx/>
              <a:buNone/>
              <a:defRPr sz="3600" b="0" cap="all">
                <a:solidFill>
                  <a:srgbClr val="FFFFFF"/>
                </a:solidFill>
                <a:latin typeface="Proxima Nova Extrabold"/>
                <a:ea typeface="Proxima Nova Extrabold"/>
                <a:cs typeface="Proxima Nova Extrabold"/>
                <a:sym typeface="Proxima Nova Extrabold"/>
              </a:defRPr>
            </a:lvl1pPr>
          </a:lstStyle>
          <a:p>
            <a:r>
              <a:t>Yazar ve Tarih</a:t>
            </a:r>
          </a:p>
        </p:txBody>
      </p:sp>
      <p:sp>
        <p:nvSpPr>
          <p:cNvPr id="12" name="Gövde Düzeyi Bir…"/>
          <p:cNvSpPr txBox="1">
            <a:spLocks noGrp="1"/>
          </p:cNvSpPr>
          <p:nvPr>
            <p:ph type="body" sz="quarter" idx="1" hasCustomPrompt="1"/>
          </p:nvPr>
        </p:nvSpPr>
        <p:spPr>
          <a:xfrm>
            <a:off x="1219200" y="8648700"/>
            <a:ext cx="21945600" cy="2095500"/>
          </a:xfrm>
          <a:prstGeom prst="rect">
            <a:avLst/>
          </a:prstGeom>
        </p:spPr>
        <p:txBody>
          <a:bodyPr/>
          <a:lstStyle>
            <a:lvl1pPr marL="0" indent="0">
              <a:lnSpc>
                <a:spcPct val="90000"/>
              </a:lnSpc>
              <a:spcBef>
                <a:spcPts val="0"/>
              </a:spcBef>
              <a:buClrTx/>
              <a:buSzTx/>
              <a:buNone/>
              <a:defRPr sz="5200" b="0" spc="-52">
                <a:solidFill>
                  <a:srgbClr val="000000"/>
                </a:solidFill>
                <a:latin typeface="Proxima Nova Semibold"/>
                <a:ea typeface="Proxima Nova Semibold"/>
                <a:cs typeface="Proxima Nova Semibold"/>
                <a:sym typeface="Proxima Nova Semibold"/>
              </a:defRPr>
            </a:lvl1pPr>
            <a:lvl2pPr marL="0" indent="457200">
              <a:lnSpc>
                <a:spcPct val="90000"/>
              </a:lnSpc>
              <a:spcBef>
                <a:spcPts val="0"/>
              </a:spcBef>
              <a:buClrTx/>
              <a:buSzTx/>
              <a:buNone/>
              <a:defRPr sz="5200" b="0" spc="-52">
                <a:solidFill>
                  <a:srgbClr val="000000"/>
                </a:solidFill>
                <a:latin typeface="Proxima Nova Semibold"/>
                <a:ea typeface="Proxima Nova Semibold"/>
                <a:cs typeface="Proxima Nova Semibold"/>
                <a:sym typeface="Proxima Nova Semibold"/>
              </a:defRPr>
            </a:lvl2pPr>
            <a:lvl3pPr marL="0" indent="914400">
              <a:lnSpc>
                <a:spcPct val="90000"/>
              </a:lnSpc>
              <a:spcBef>
                <a:spcPts val="0"/>
              </a:spcBef>
              <a:buClrTx/>
              <a:buSzTx/>
              <a:buNone/>
              <a:defRPr sz="5200" b="0" spc="-52">
                <a:solidFill>
                  <a:srgbClr val="000000"/>
                </a:solidFill>
                <a:latin typeface="Proxima Nova Semibold"/>
                <a:ea typeface="Proxima Nova Semibold"/>
                <a:cs typeface="Proxima Nova Semibold"/>
                <a:sym typeface="Proxima Nova Semibold"/>
              </a:defRPr>
            </a:lvl3pPr>
            <a:lvl4pPr marL="0" indent="1371600">
              <a:lnSpc>
                <a:spcPct val="90000"/>
              </a:lnSpc>
              <a:spcBef>
                <a:spcPts val="0"/>
              </a:spcBef>
              <a:buClrTx/>
              <a:buSzTx/>
              <a:buNone/>
              <a:defRPr sz="5200" b="0" spc="-52">
                <a:solidFill>
                  <a:srgbClr val="000000"/>
                </a:solidFill>
                <a:latin typeface="Proxima Nova Semibold"/>
                <a:ea typeface="Proxima Nova Semibold"/>
                <a:cs typeface="Proxima Nova Semibold"/>
                <a:sym typeface="Proxima Nova Semibold"/>
              </a:defRPr>
            </a:lvl4pPr>
            <a:lvl5pPr marL="0" indent="1828800">
              <a:lnSpc>
                <a:spcPct val="90000"/>
              </a:lnSpc>
              <a:spcBef>
                <a:spcPts val="0"/>
              </a:spcBef>
              <a:buClrTx/>
              <a:buSzTx/>
              <a:buNone/>
              <a:defRPr sz="5200" b="0" spc="-52">
                <a:solidFill>
                  <a:srgbClr val="000000"/>
                </a:solidFill>
                <a:latin typeface="Proxima Nova Semibold"/>
                <a:ea typeface="Proxima Nova Semibold"/>
                <a:cs typeface="Proxima Nova Semibold"/>
                <a:sym typeface="Proxima Nova Semibold"/>
              </a:defRPr>
            </a:lvl5pPr>
          </a:lstStyle>
          <a:p>
            <a:r>
              <a:t>Sunu Alt Başlığı</a:t>
            </a:r>
          </a:p>
          <a:p>
            <a:pPr lvl="1"/>
            <a:endParaRPr/>
          </a:p>
          <a:p>
            <a:pPr lvl="2"/>
            <a:endParaRPr/>
          </a:p>
          <a:p>
            <a:pPr lvl="3"/>
            <a:endParaRPr/>
          </a:p>
          <a:p>
            <a:pPr lvl="4"/>
            <a:endParaRPr/>
          </a:p>
        </p:txBody>
      </p:sp>
      <p:sp>
        <p:nvSpPr>
          <p:cNvPr id="13" name="Sunu Başlığı"/>
          <p:cNvSpPr txBox="1">
            <a:spLocks noGrp="1"/>
          </p:cNvSpPr>
          <p:nvPr>
            <p:ph type="title" hasCustomPrompt="1"/>
          </p:nvPr>
        </p:nvSpPr>
        <p:spPr>
          <a:xfrm>
            <a:off x="1219200" y="3127375"/>
            <a:ext cx="21945600" cy="5524500"/>
          </a:xfrm>
          <a:prstGeom prst="rect">
            <a:avLst/>
          </a:prstGeom>
        </p:spPr>
        <p:txBody>
          <a:bodyPr/>
          <a:lstStyle>
            <a:lvl1pPr defTabSz="584200">
              <a:defRPr sz="22000" spc="-220">
                <a:solidFill>
                  <a:srgbClr val="FFFFFF"/>
                </a:solidFill>
              </a:defRPr>
            </a:lvl1pPr>
          </a:lstStyle>
          <a:p>
            <a:r>
              <a:t>Sunu Başlığı</a:t>
            </a:r>
          </a:p>
        </p:txBody>
      </p:sp>
      <p:sp>
        <p:nvSpPr>
          <p:cNvPr id="14" name="Slayt Numarası"/>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Rapor">
    <p:bg>
      <p:bgPr>
        <a:solidFill>
          <a:schemeClr val="accent6"/>
        </a:solidFill>
        <a:effectLst/>
      </p:bgPr>
    </p:bg>
    <p:spTree>
      <p:nvGrpSpPr>
        <p:cNvPr id="1" name=""/>
        <p:cNvGrpSpPr/>
        <p:nvPr/>
      </p:nvGrpSpPr>
      <p:grpSpPr>
        <a:xfrm>
          <a:off x="0" y="0"/>
          <a:ext cx="0" cy="0"/>
          <a:chOff x="0" y="0"/>
          <a:chExt cx="0" cy="0"/>
        </a:xfrm>
      </p:grpSpPr>
      <p:sp>
        <p:nvSpPr>
          <p:cNvPr id="97" name="Gövde Düzeyi Bir…"/>
          <p:cNvSpPr txBox="1">
            <a:spLocks noGrp="1"/>
          </p:cNvSpPr>
          <p:nvPr>
            <p:ph type="body" sz="half" idx="1" hasCustomPrompt="1"/>
          </p:nvPr>
        </p:nvSpPr>
        <p:spPr>
          <a:xfrm>
            <a:off x="1219200" y="4763675"/>
            <a:ext cx="21945600" cy="4192883"/>
          </a:xfrm>
          <a:prstGeom prst="rect">
            <a:avLst/>
          </a:prstGeom>
        </p:spPr>
        <p:txBody>
          <a:bodyPr anchor="ctr"/>
          <a:lstStyle>
            <a:lvl1pPr marL="0" indent="0" algn="ctr">
              <a:spcBef>
                <a:spcPts val="0"/>
              </a:spcBef>
              <a:buClrTx/>
              <a:buSzTx/>
              <a:buNone/>
              <a:defRPr sz="14000" b="0" cap="all">
                <a:solidFill>
                  <a:srgbClr val="FFFFFF"/>
                </a:solidFill>
                <a:latin typeface="+mn-lt"/>
                <a:ea typeface="+mn-ea"/>
                <a:cs typeface="+mn-cs"/>
                <a:sym typeface="Druk Medium"/>
              </a:defRPr>
            </a:lvl1pPr>
            <a:lvl2pPr marL="0" indent="457200" algn="ctr">
              <a:spcBef>
                <a:spcPts val="0"/>
              </a:spcBef>
              <a:buClrTx/>
              <a:buSzTx/>
              <a:buNone/>
              <a:defRPr sz="14000" b="0" cap="all">
                <a:solidFill>
                  <a:srgbClr val="FFFFFF"/>
                </a:solidFill>
                <a:latin typeface="+mn-lt"/>
                <a:ea typeface="+mn-ea"/>
                <a:cs typeface="+mn-cs"/>
                <a:sym typeface="Druk Medium"/>
              </a:defRPr>
            </a:lvl2pPr>
            <a:lvl3pPr marL="0" indent="914400" algn="ctr">
              <a:spcBef>
                <a:spcPts val="0"/>
              </a:spcBef>
              <a:buClrTx/>
              <a:buSzTx/>
              <a:buNone/>
              <a:defRPr sz="14000" b="0" cap="all">
                <a:solidFill>
                  <a:srgbClr val="FFFFFF"/>
                </a:solidFill>
                <a:latin typeface="+mn-lt"/>
                <a:ea typeface="+mn-ea"/>
                <a:cs typeface="+mn-cs"/>
                <a:sym typeface="Druk Medium"/>
              </a:defRPr>
            </a:lvl3pPr>
            <a:lvl4pPr marL="0" indent="1371600" algn="ctr">
              <a:spcBef>
                <a:spcPts val="0"/>
              </a:spcBef>
              <a:buClrTx/>
              <a:buSzTx/>
              <a:buNone/>
              <a:defRPr sz="14000" b="0" cap="all">
                <a:solidFill>
                  <a:srgbClr val="FFFFFF"/>
                </a:solidFill>
                <a:latin typeface="+mn-lt"/>
                <a:ea typeface="+mn-ea"/>
                <a:cs typeface="+mn-cs"/>
                <a:sym typeface="Druk Medium"/>
              </a:defRPr>
            </a:lvl4pPr>
            <a:lvl5pPr marL="0" indent="1828800" algn="ctr">
              <a:spcBef>
                <a:spcPts val="0"/>
              </a:spcBef>
              <a:buClrTx/>
              <a:buSzTx/>
              <a:buNone/>
              <a:defRPr sz="14000" b="0" cap="all">
                <a:solidFill>
                  <a:srgbClr val="FFFFFF"/>
                </a:solidFill>
                <a:latin typeface="+mn-lt"/>
                <a:ea typeface="+mn-ea"/>
                <a:cs typeface="+mn-cs"/>
                <a:sym typeface="Druk Medium"/>
              </a:defRPr>
            </a:lvl5pPr>
          </a:lstStyle>
          <a:p>
            <a:r>
              <a:t>Rapor</a:t>
            </a:r>
          </a:p>
          <a:p>
            <a:pPr lvl="1"/>
            <a:endParaRPr/>
          </a:p>
          <a:p>
            <a:pPr lvl="2"/>
            <a:endParaRPr/>
          </a:p>
          <a:p>
            <a:pPr lvl="3"/>
            <a:endParaRPr/>
          </a:p>
          <a:p>
            <a:pPr lvl="4"/>
            <a:endParaRPr/>
          </a:p>
        </p:txBody>
      </p:sp>
      <p:sp>
        <p:nvSpPr>
          <p:cNvPr id="98" name="Slayt Numarası"/>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üyük Veri">
    <p:bg>
      <p:bgPr>
        <a:solidFill>
          <a:srgbClr val="FFC617"/>
        </a:solidFill>
        <a:effectLst/>
      </p:bgPr>
    </p:bg>
    <p:spTree>
      <p:nvGrpSpPr>
        <p:cNvPr id="1" name=""/>
        <p:cNvGrpSpPr/>
        <p:nvPr/>
      </p:nvGrpSpPr>
      <p:grpSpPr>
        <a:xfrm>
          <a:off x="0" y="0"/>
          <a:ext cx="0" cy="0"/>
          <a:chOff x="0" y="0"/>
          <a:chExt cx="0" cy="0"/>
        </a:xfrm>
      </p:grpSpPr>
      <p:sp>
        <p:nvSpPr>
          <p:cNvPr id="105" name="Gövde Düzeyi Bir…"/>
          <p:cNvSpPr txBox="1">
            <a:spLocks noGrp="1"/>
          </p:cNvSpPr>
          <p:nvPr>
            <p:ph type="body" idx="1" hasCustomPrompt="1"/>
          </p:nvPr>
        </p:nvSpPr>
        <p:spPr>
          <a:xfrm>
            <a:off x="1219200" y="2334623"/>
            <a:ext cx="21945600" cy="7612249"/>
          </a:xfrm>
          <a:prstGeom prst="rect">
            <a:avLst/>
          </a:prstGeom>
        </p:spPr>
        <p:txBody>
          <a:bodyPr anchor="b"/>
          <a:lstStyle>
            <a:lvl1pPr marL="0" indent="0" algn="ctr">
              <a:lnSpc>
                <a:spcPct val="70000"/>
              </a:lnSpc>
              <a:spcBef>
                <a:spcPts val="0"/>
              </a:spcBef>
              <a:buClrTx/>
              <a:buSzTx/>
              <a:buNone/>
              <a:defRPr sz="50000" b="0" cap="all" spc="-500">
                <a:solidFill>
                  <a:srgbClr val="FFFFFF"/>
                </a:solidFill>
                <a:latin typeface="+mn-lt"/>
                <a:ea typeface="+mn-ea"/>
                <a:cs typeface="+mn-cs"/>
                <a:sym typeface="Druk Medium"/>
              </a:defRPr>
            </a:lvl1pPr>
            <a:lvl2pPr marL="0" indent="457200" algn="ctr">
              <a:lnSpc>
                <a:spcPct val="70000"/>
              </a:lnSpc>
              <a:spcBef>
                <a:spcPts val="0"/>
              </a:spcBef>
              <a:buClrTx/>
              <a:buSzTx/>
              <a:buNone/>
              <a:defRPr sz="50000" b="0" cap="all" spc="-500">
                <a:solidFill>
                  <a:srgbClr val="FFFFFF"/>
                </a:solidFill>
                <a:latin typeface="+mn-lt"/>
                <a:ea typeface="+mn-ea"/>
                <a:cs typeface="+mn-cs"/>
                <a:sym typeface="Druk Medium"/>
              </a:defRPr>
            </a:lvl2pPr>
            <a:lvl3pPr marL="0" indent="914400" algn="ctr">
              <a:lnSpc>
                <a:spcPct val="70000"/>
              </a:lnSpc>
              <a:spcBef>
                <a:spcPts val="0"/>
              </a:spcBef>
              <a:buClrTx/>
              <a:buSzTx/>
              <a:buNone/>
              <a:defRPr sz="50000" b="0" cap="all" spc="-500">
                <a:solidFill>
                  <a:srgbClr val="FFFFFF"/>
                </a:solidFill>
                <a:latin typeface="+mn-lt"/>
                <a:ea typeface="+mn-ea"/>
                <a:cs typeface="+mn-cs"/>
                <a:sym typeface="Druk Medium"/>
              </a:defRPr>
            </a:lvl3pPr>
            <a:lvl4pPr marL="0" indent="1371600" algn="ctr">
              <a:lnSpc>
                <a:spcPct val="70000"/>
              </a:lnSpc>
              <a:spcBef>
                <a:spcPts val="0"/>
              </a:spcBef>
              <a:buClrTx/>
              <a:buSzTx/>
              <a:buNone/>
              <a:defRPr sz="50000" b="0" cap="all" spc="-500">
                <a:solidFill>
                  <a:srgbClr val="FFFFFF"/>
                </a:solidFill>
                <a:latin typeface="+mn-lt"/>
                <a:ea typeface="+mn-ea"/>
                <a:cs typeface="+mn-cs"/>
                <a:sym typeface="Druk Medium"/>
              </a:defRPr>
            </a:lvl4pPr>
            <a:lvl5pPr marL="0" indent="1828800" algn="ctr">
              <a:lnSpc>
                <a:spcPct val="70000"/>
              </a:lnSpc>
              <a:spcBef>
                <a:spcPts val="0"/>
              </a:spcBef>
              <a:buClrTx/>
              <a:buSzTx/>
              <a:buNone/>
              <a:defRPr sz="50000" b="0" cap="all" spc="-500">
                <a:solidFill>
                  <a:srgbClr val="FFFFFF"/>
                </a:solidFill>
                <a:latin typeface="+mn-lt"/>
                <a:ea typeface="+mn-ea"/>
                <a:cs typeface="+mn-cs"/>
                <a:sym typeface="Druk Medium"/>
              </a:defRPr>
            </a:lvl5pPr>
          </a:lstStyle>
          <a:p>
            <a:r>
              <a:t>%100</a:t>
            </a:r>
          </a:p>
          <a:p>
            <a:pPr lvl="1"/>
            <a:endParaRPr/>
          </a:p>
          <a:p>
            <a:pPr lvl="2"/>
            <a:endParaRPr/>
          </a:p>
          <a:p>
            <a:pPr lvl="3"/>
            <a:endParaRPr/>
          </a:p>
          <a:p>
            <a:pPr lvl="4"/>
            <a:endParaRPr/>
          </a:p>
        </p:txBody>
      </p:sp>
      <p:sp>
        <p:nvSpPr>
          <p:cNvPr id="106" name="Veri bilgisi"/>
          <p:cNvSpPr txBox="1">
            <a:spLocks noGrp="1"/>
          </p:cNvSpPr>
          <p:nvPr>
            <p:ph type="body" sz="quarter" idx="21" hasCustomPrompt="1"/>
          </p:nvPr>
        </p:nvSpPr>
        <p:spPr>
          <a:xfrm>
            <a:off x="1219200" y="9779000"/>
            <a:ext cx="21945599" cy="629921"/>
          </a:xfrm>
          <a:prstGeom prst="rect">
            <a:avLst/>
          </a:prstGeom>
        </p:spPr>
        <p:txBody>
          <a:bodyPr/>
          <a:lstStyle>
            <a:lvl1pPr marL="0" indent="0" algn="ctr">
              <a:lnSpc>
                <a:spcPct val="110000"/>
              </a:lnSpc>
              <a:spcBef>
                <a:spcPts val="0"/>
              </a:spcBef>
              <a:buClrTx/>
              <a:buSzTx/>
              <a:buNone/>
              <a:defRPr sz="3200" b="0" cap="all" spc="-32">
                <a:solidFill>
                  <a:srgbClr val="000000"/>
                </a:solidFill>
                <a:latin typeface="Proxima Nova Extrabold"/>
                <a:ea typeface="Proxima Nova Extrabold"/>
                <a:cs typeface="Proxima Nova Extrabold"/>
                <a:sym typeface="Proxima Nova Extrabold"/>
              </a:defRPr>
            </a:lvl1pPr>
          </a:lstStyle>
          <a:p>
            <a:r>
              <a:t>Veri bilgisi</a:t>
            </a:r>
          </a:p>
        </p:txBody>
      </p:sp>
      <p:sp>
        <p:nvSpPr>
          <p:cNvPr id="107" name="Slayt Numarası"/>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Alıntı">
    <p:bg>
      <p:bgPr>
        <a:solidFill>
          <a:srgbClr val="00BFF3"/>
        </a:solidFill>
        <a:effectLst/>
      </p:bgPr>
    </p:bg>
    <p:spTree>
      <p:nvGrpSpPr>
        <p:cNvPr id="1" name=""/>
        <p:cNvGrpSpPr/>
        <p:nvPr/>
      </p:nvGrpSpPr>
      <p:grpSpPr>
        <a:xfrm>
          <a:off x="0" y="0"/>
          <a:ext cx="0" cy="0"/>
          <a:chOff x="0" y="0"/>
          <a:chExt cx="0" cy="0"/>
        </a:xfrm>
      </p:grpSpPr>
      <p:sp>
        <p:nvSpPr>
          <p:cNvPr id="114" name="Gövde Düzeyi Bir…"/>
          <p:cNvSpPr txBox="1">
            <a:spLocks noGrp="1"/>
          </p:cNvSpPr>
          <p:nvPr>
            <p:ph type="body" sz="half" idx="1" hasCustomPrompt="1"/>
          </p:nvPr>
        </p:nvSpPr>
        <p:spPr>
          <a:xfrm>
            <a:off x="3771900" y="4464048"/>
            <a:ext cx="16840200" cy="4883152"/>
          </a:xfrm>
          <a:prstGeom prst="rect">
            <a:avLst/>
          </a:prstGeom>
        </p:spPr>
        <p:txBody>
          <a:bodyPr anchor="ctr"/>
          <a:lstStyle>
            <a:lvl1pPr marL="431800" indent="-431800" defTabSz="825500">
              <a:spcBef>
                <a:spcPts val="0"/>
              </a:spcBef>
              <a:buClrTx/>
              <a:buSzTx/>
              <a:buNone/>
              <a:defRPr sz="14000" b="0" cap="all">
                <a:solidFill>
                  <a:srgbClr val="FFFFFF"/>
                </a:solidFill>
                <a:latin typeface="+mn-lt"/>
                <a:ea typeface="+mn-ea"/>
                <a:cs typeface="+mn-cs"/>
                <a:sym typeface="Druk Medium"/>
              </a:defRPr>
            </a:lvl1pPr>
            <a:lvl2pPr marL="431800" indent="25400" defTabSz="825500">
              <a:spcBef>
                <a:spcPts val="0"/>
              </a:spcBef>
              <a:buClrTx/>
              <a:buSzTx/>
              <a:buNone/>
              <a:defRPr sz="14000" b="0" cap="all">
                <a:solidFill>
                  <a:srgbClr val="FFFFFF"/>
                </a:solidFill>
                <a:latin typeface="+mn-lt"/>
                <a:ea typeface="+mn-ea"/>
                <a:cs typeface="+mn-cs"/>
                <a:sym typeface="Druk Medium"/>
              </a:defRPr>
            </a:lvl2pPr>
            <a:lvl3pPr marL="431800" indent="482600" defTabSz="825500">
              <a:spcBef>
                <a:spcPts val="0"/>
              </a:spcBef>
              <a:buClrTx/>
              <a:buSzTx/>
              <a:buNone/>
              <a:defRPr sz="14000" b="0" cap="all">
                <a:solidFill>
                  <a:srgbClr val="FFFFFF"/>
                </a:solidFill>
                <a:latin typeface="+mn-lt"/>
                <a:ea typeface="+mn-ea"/>
                <a:cs typeface="+mn-cs"/>
                <a:sym typeface="Druk Medium"/>
              </a:defRPr>
            </a:lvl3pPr>
            <a:lvl4pPr marL="431800" indent="939800" defTabSz="825500">
              <a:spcBef>
                <a:spcPts val="0"/>
              </a:spcBef>
              <a:buClrTx/>
              <a:buSzTx/>
              <a:buNone/>
              <a:defRPr sz="14000" b="0" cap="all">
                <a:solidFill>
                  <a:srgbClr val="FFFFFF"/>
                </a:solidFill>
                <a:latin typeface="+mn-lt"/>
                <a:ea typeface="+mn-ea"/>
                <a:cs typeface="+mn-cs"/>
                <a:sym typeface="Druk Medium"/>
              </a:defRPr>
            </a:lvl4pPr>
            <a:lvl5pPr marL="431800" indent="1397000" defTabSz="825500">
              <a:spcBef>
                <a:spcPts val="0"/>
              </a:spcBef>
              <a:buClrTx/>
              <a:buSzTx/>
              <a:buNone/>
              <a:defRPr sz="14000" b="0" cap="all">
                <a:solidFill>
                  <a:srgbClr val="FFFFFF"/>
                </a:solidFill>
                <a:latin typeface="+mn-lt"/>
                <a:ea typeface="+mn-ea"/>
                <a:cs typeface="+mn-cs"/>
                <a:sym typeface="Druk Medium"/>
              </a:defRPr>
            </a:lvl5pPr>
          </a:lstStyle>
          <a:p>
            <a:r>
              <a:t>“Ünlü Alıntı”</a:t>
            </a:r>
          </a:p>
          <a:p>
            <a:pPr lvl="1"/>
            <a:endParaRPr/>
          </a:p>
          <a:p>
            <a:pPr lvl="2"/>
            <a:endParaRPr/>
          </a:p>
          <a:p>
            <a:pPr lvl="3"/>
            <a:endParaRPr/>
          </a:p>
          <a:p>
            <a:pPr lvl="4"/>
            <a:endParaRPr/>
          </a:p>
        </p:txBody>
      </p:sp>
      <p:sp>
        <p:nvSpPr>
          <p:cNvPr id="115" name="İsim"/>
          <p:cNvSpPr txBox="1">
            <a:spLocks noGrp="1"/>
          </p:cNvSpPr>
          <p:nvPr>
            <p:ph type="body" sz="quarter" idx="21" hasCustomPrompt="1"/>
          </p:nvPr>
        </p:nvSpPr>
        <p:spPr>
          <a:xfrm>
            <a:off x="4203700" y="9372600"/>
            <a:ext cx="16840200" cy="680721"/>
          </a:xfrm>
          <a:prstGeom prst="rect">
            <a:avLst/>
          </a:prstGeom>
        </p:spPr>
        <p:txBody>
          <a:bodyPr/>
          <a:lstStyle>
            <a:lvl1pPr marL="0" indent="0" defTabSz="825500">
              <a:lnSpc>
                <a:spcPts val="3600"/>
              </a:lnSpc>
              <a:spcBef>
                <a:spcPts val="0"/>
              </a:spcBef>
              <a:buClrTx/>
              <a:buSzTx/>
              <a:buNone/>
              <a:defRPr sz="3200" b="0" cap="all" spc="-32">
                <a:solidFill>
                  <a:srgbClr val="FFFFFF"/>
                </a:solidFill>
                <a:latin typeface="Proxima Nova Extrabold"/>
                <a:ea typeface="Proxima Nova Extrabold"/>
                <a:cs typeface="Proxima Nova Extrabold"/>
                <a:sym typeface="Proxima Nova Extrabold"/>
              </a:defRPr>
            </a:lvl1pPr>
          </a:lstStyle>
          <a:p>
            <a:r>
              <a:t>İsim</a:t>
            </a:r>
          </a:p>
        </p:txBody>
      </p:sp>
      <p:sp>
        <p:nvSpPr>
          <p:cNvPr id="116" name="Slayt Numarası"/>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Fotoğraf - 3 Yukarı">
    <p:spTree>
      <p:nvGrpSpPr>
        <p:cNvPr id="1" name=""/>
        <p:cNvGrpSpPr/>
        <p:nvPr/>
      </p:nvGrpSpPr>
      <p:grpSpPr>
        <a:xfrm>
          <a:off x="0" y="0"/>
          <a:ext cx="0" cy="0"/>
          <a:chOff x="0" y="0"/>
          <a:chExt cx="0" cy="0"/>
        </a:xfrm>
      </p:grpSpPr>
      <p:sp>
        <p:nvSpPr>
          <p:cNvPr id="123" name="Sarı ve pembe zemin üzerinde mavi pantolonlu ve yeşil ayakkabılı bir kişinin vücudunun alt kısmı"/>
          <p:cNvSpPr>
            <a:spLocks noGrp="1"/>
          </p:cNvSpPr>
          <p:nvPr>
            <p:ph type="pic" sz="half" idx="21"/>
          </p:nvPr>
        </p:nvSpPr>
        <p:spPr>
          <a:xfrm>
            <a:off x="635000" y="6832600"/>
            <a:ext cx="12877800" cy="8589928"/>
          </a:xfrm>
          <a:prstGeom prst="rect">
            <a:avLst/>
          </a:prstGeom>
        </p:spPr>
        <p:txBody>
          <a:bodyPr lIns="91439" tIns="45719" rIns="91439" bIns="45719">
            <a:noAutofit/>
          </a:bodyPr>
          <a:lstStyle/>
          <a:p>
            <a:endParaRPr/>
          </a:p>
        </p:txBody>
      </p:sp>
      <p:sp>
        <p:nvSpPr>
          <p:cNvPr id="124" name="Çarpıcı, düz renklerde (yeşil, mavi, pembe ve sarı) kıyafetler giymiş iki yetişkin"/>
          <p:cNvSpPr>
            <a:spLocks noGrp="1"/>
          </p:cNvSpPr>
          <p:nvPr>
            <p:ph type="pic" sz="half" idx="22"/>
          </p:nvPr>
        </p:nvSpPr>
        <p:spPr>
          <a:xfrm>
            <a:off x="88900" y="-177800"/>
            <a:ext cx="14008100" cy="8157658"/>
          </a:xfrm>
          <a:prstGeom prst="rect">
            <a:avLst/>
          </a:prstGeom>
        </p:spPr>
        <p:txBody>
          <a:bodyPr lIns="91439" tIns="45719" rIns="91439" bIns="45719">
            <a:noAutofit/>
          </a:bodyPr>
          <a:lstStyle/>
          <a:p>
            <a:endParaRPr/>
          </a:p>
        </p:txBody>
      </p:sp>
      <p:sp>
        <p:nvSpPr>
          <p:cNvPr id="125" name="Düz pembe ve mavi arka plan üzerinde pembe sakız balonu şişiren bir kişi"/>
          <p:cNvSpPr>
            <a:spLocks noGrp="1"/>
          </p:cNvSpPr>
          <p:nvPr>
            <p:ph type="pic" idx="23"/>
          </p:nvPr>
        </p:nvSpPr>
        <p:spPr>
          <a:xfrm>
            <a:off x="12814300" y="-355600"/>
            <a:ext cx="12033950" cy="18034000"/>
          </a:xfrm>
          <a:prstGeom prst="rect">
            <a:avLst/>
          </a:prstGeom>
        </p:spPr>
        <p:txBody>
          <a:bodyPr lIns="91439" tIns="45719" rIns="91439" bIns="45719">
            <a:noAutofit/>
          </a:bodyPr>
          <a:lstStyle/>
          <a:p>
            <a:endParaRPr/>
          </a:p>
        </p:txBody>
      </p:sp>
      <p:sp>
        <p:nvSpPr>
          <p:cNvPr id="126" name="Slayt Numarası"/>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Fotoğraf">
    <p:spTree>
      <p:nvGrpSpPr>
        <p:cNvPr id="1" name=""/>
        <p:cNvGrpSpPr/>
        <p:nvPr/>
      </p:nvGrpSpPr>
      <p:grpSpPr>
        <a:xfrm>
          <a:off x="0" y="0"/>
          <a:ext cx="0" cy="0"/>
          <a:chOff x="0" y="0"/>
          <a:chExt cx="0" cy="0"/>
        </a:xfrm>
      </p:grpSpPr>
      <p:sp>
        <p:nvSpPr>
          <p:cNvPr id="133" name="Sarı ve pembe zemin üzerinde mavi pantolonlu ve yeşil ayakkabılı bir kişinin vücudunun alt kısmı"/>
          <p:cNvSpPr>
            <a:spLocks noGrp="1"/>
          </p:cNvSpPr>
          <p:nvPr>
            <p:ph type="pic" idx="21"/>
          </p:nvPr>
        </p:nvSpPr>
        <p:spPr>
          <a:xfrm>
            <a:off x="635000" y="-1181110"/>
            <a:ext cx="23114000" cy="15417820"/>
          </a:xfrm>
          <a:prstGeom prst="rect">
            <a:avLst/>
          </a:prstGeom>
        </p:spPr>
        <p:txBody>
          <a:bodyPr lIns="91439" tIns="45719" rIns="91439" bIns="45719">
            <a:noAutofit/>
          </a:bodyPr>
          <a:lstStyle/>
          <a:p>
            <a:endParaRPr/>
          </a:p>
        </p:txBody>
      </p:sp>
      <p:sp>
        <p:nvSpPr>
          <p:cNvPr id="134" name="Slayt Numarası"/>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oş">
    <p:spTree>
      <p:nvGrpSpPr>
        <p:cNvPr id="1" name=""/>
        <p:cNvGrpSpPr/>
        <p:nvPr/>
      </p:nvGrpSpPr>
      <p:grpSpPr>
        <a:xfrm>
          <a:off x="0" y="0"/>
          <a:ext cx="0" cy="0"/>
          <a:chOff x="0" y="0"/>
          <a:chExt cx="0" cy="0"/>
        </a:xfrm>
      </p:grpSpPr>
      <p:sp>
        <p:nvSpPr>
          <p:cNvPr id="141" name="Slayt Numarası"/>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Başlık ve Fotoğraf">
    <p:bg>
      <p:bgPr>
        <a:noFill/>
        <a:effectLst/>
      </p:bgPr>
    </p:bg>
    <p:spTree>
      <p:nvGrpSpPr>
        <p:cNvPr id="1" name=""/>
        <p:cNvGrpSpPr/>
        <p:nvPr/>
      </p:nvGrpSpPr>
      <p:grpSpPr>
        <a:xfrm>
          <a:off x="0" y="0"/>
          <a:ext cx="0" cy="0"/>
          <a:chOff x="0" y="0"/>
          <a:chExt cx="0" cy="0"/>
        </a:xfrm>
      </p:grpSpPr>
      <p:sp>
        <p:nvSpPr>
          <p:cNvPr id="21" name="Çarpıcı, düz renklerde (yeşil, mavi, pembe ve sarı) kıyafetler giymiş iki yetişkin"/>
          <p:cNvSpPr>
            <a:spLocks noGrp="1"/>
          </p:cNvSpPr>
          <p:nvPr>
            <p:ph type="pic" idx="21"/>
          </p:nvPr>
        </p:nvSpPr>
        <p:spPr>
          <a:xfrm>
            <a:off x="-38100" y="-267934"/>
            <a:ext cx="24472902" cy="14251868"/>
          </a:xfrm>
          <a:prstGeom prst="rect">
            <a:avLst/>
          </a:prstGeom>
        </p:spPr>
        <p:txBody>
          <a:bodyPr lIns="91439" tIns="45719" rIns="91439" bIns="45719">
            <a:noAutofit/>
          </a:bodyPr>
          <a:lstStyle/>
          <a:p>
            <a:endParaRPr/>
          </a:p>
        </p:txBody>
      </p:sp>
      <p:sp>
        <p:nvSpPr>
          <p:cNvPr id="22" name="Gövde Düzeyi Bir…"/>
          <p:cNvSpPr txBox="1">
            <a:spLocks noGrp="1"/>
          </p:cNvSpPr>
          <p:nvPr>
            <p:ph type="body" sz="quarter" idx="1" hasCustomPrompt="1"/>
          </p:nvPr>
        </p:nvSpPr>
        <p:spPr>
          <a:xfrm>
            <a:off x="1219200" y="8648700"/>
            <a:ext cx="21945600" cy="2095500"/>
          </a:xfrm>
          <a:prstGeom prst="rect">
            <a:avLst/>
          </a:prstGeom>
        </p:spPr>
        <p:txBody>
          <a:bodyPr/>
          <a:lstStyle>
            <a:lvl1pPr marL="0" indent="0">
              <a:lnSpc>
                <a:spcPct val="90000"/>
              </a:lnSpc>
              <a:spcBef>
                <a:spcPts val="0"/>
              </a:spcBef>
              <a:buClrTx/>
              <a:buSzTx/>
              <a:buNone/>
              <a:defRPr sz="5200" b="0" spc="-52">
                <a:solidFill>
                  <a:srgbClr val="FFFFFF"/>
                </a:solidFill>
                <a:latin typeface="Proxima Nova Semibold"/>
                <a:ea typeface="Proxima Nova Semibold"/>
                <a:cs typeface="Proxima Nova Semibold"/>
                <a:sym typeface="Proxima Nova Semibold"/>
              </a:defRPr>
            </a:lvl1pPr>
            <a:lvl2pPr marL="0" indent="457200">
              <a:lnSpc>
                <a:spcPct val="90000"/>
              </a:lnSpc>
              <a:spcBef>
                <a:spcPts val="0"/>
              </a:spcBef>
              <a:buClrTx/>
              <a:buSzTx/>
              <a:buNone/>
              <a:defRPr sz="5200" b="0" spc="-52">
                <a:solidFill>
                  <a:srgbClr val="FFFFFF"/>
                </a:solidFill>
                <a:latin typeface="Proxima Nova Semibold"/>
                <a:ea typeface="Proxima Nova Semibold"/>
                <a:cs typeface="Proxima Nova Semibold"/>
                <a:sym typeface="Proxima Nova Semibold"/>
              </a:defRPr>
            </a:lvl2pPr>
            <a:lvl3pPr marL="0" indent="914400">
              <a:lnSpc>
                <a:spcPct val="90000"/>
              </a:lnSpc>
              <a:spcBef>
                <a:spcPts val="0"/>
              </a:spcBef>
              <a:buClrTx/>
              <a:buSzTx/>
              <a:buNone/>
              <a:defRPr sz="5200" b="0" spc="-52">
                <a:solidFill>
                  <a:srgbClr val="FFFFFF"/>
                </a:solidFill>
                <a:latin typeface="Proxima Nova Semibold"/>
                <a:ea typeface="Proxima Nova Semibold"/>
                <a:cs typeface="Proxima Nova Semibold"/>
                <a:sym typeface="Proxima Nova Semibold"/>
              </a:defRPr>
            </a:lvl3pPr>
            <a:lvl4pPr marL="0" indent="1371600">
              <a:lnSpc>
                <a:spcPct val="90000"/>
              </a:lnSpc>
              <a:spcBef>
                <a:spcPts val="0"/>
              </a:spcBef>
              <a:buClrTx/>
              <a:buSzTx/>
              <a:buNone/>
              <a:defRPr sz="5200" b="0" spc="-52">
                <a:solidFill>
                  <a:srgbClr val="FFFFFF"/>
                </a:solidFill>
                <a:latin typeface="Proxima Nova Semibold"/>
                <a:ea typeface="Proxima Nova Semibold"/>
                <a:cs typeface="Proxima Nova Semibold"/>
                <a:sym typeface="Proxima Nova Semibold"/>
              </a:defRPr>
            </a:lvl4pPr>
            <a:lvl5pPr marL="0" indent="1828800">
              <a:lnSpc>
                <a:spcPct val="90000"/>
              </a:lnSpc>
              <a:spcBef>
                <a:spcPts val="0"/>
              </a:spcBef>
              <a:buClrTx/>
              <a:buSzTx/>
              <a:buNone/>
              <a:defRPr sz="5200" b="0" spc="-52">
                <a:solidFill>
                  <a:srgbClr val="FFFFFF"/>
                </a:solidFill>
                <a:latin typeface="Proxima Nova Semibold"/>
                <a:ea typeface="Proxima Nova Semibold"/>
                <a:cs typeface="Proxima Nova Semibold"/>
                <a:sym typeface="Proxima Nova Semibold"/>
              </a:defRPr>
            </a:lvl5pPr>
          </a:lstStyle>
          <a:p>
            <a:r>
              <a:t>Sunu Alt Başlığı</a:t>
            </a:r>
          </a:p>
          <a:p>
            <a:pPr lvl="1"/>
            <a:endParaRPr/>
          </a:p>
          <a:p>
            <a:pPr lvl="2"/>
            <a:endParaRPr/>
          </a:p>
          <a:p>
            <a:pPr lvl="3"/>
            <a:endParaRPr/>
          </a:p>
          <a:p>
            <a:pPr lvl="4"/>
            <a:endParaRPr/>
          </a:p>
        </p:txBody>
      </p:sp>
      <p:sp>
        <p:nvSpPr>
          <p:cNvPr id="23" name="Sunu Başlığı"/>
          <p:cNvSpPr txBox="1">
            <a:spLocks noGrp="1"/>
          </p:cNvSpPr>
          <p:nvPr>
            <p:ph type="title" hasCustomPrompt="1"/>
          </p:nvPr>
        </p:nvSpPr>
        <p:spPr>
          <a:xfrm>
            <a:off x="1219200" y="3124200"/>
            <a:ext cx="21945600" cy="5524500"/>
          </a:xfrm>
          <a:prstGeom prst="rect">
            <a:avLst/>
          </a:prstGeom>
        </p:spPr>
        <p:txBody>
          <a:bodyPr/>
          <a:lstStyle>
            <a:lvl1pPr defTabSz="584200">
              <a:defRPr sz="22000" spc="-220">
                <a:solidFill>
                  <a:srgbClr val="FFFFFF"/>
                </a:solidFill>
              </a:defRPr>
            </a:lvl1pPr>
          </a:lstStyle>
          <a:p>
            <a:r>
              <a:t>Sunu Başlığı</a:t>
            </a:r>
          </a:p>
        </p:txBody>
      </p:sp>
      <p:sp>
        <p:nvSpPr>
          <p:cNvPr id="24" name="Yazar ve Tarih"/>
          <p:cNvSpPr txBox="1">
            <a:spLocks noGrp="1"/>
          </p:cNvSpPr>
          <p:nvPr>
            <p:ph type="body" sz="quarter" idx="22" hasCustomPrompt="1"/>
          </p:nvPr>
        </p:nvSpPr>
        <p:spPr>
          <a:xfrm>
            <a:off x="1219200" y="1917700"/>
            <a:ext cx="21945600" cy="711200"/>
          </a:xfrm>
          <a:prstGeom prst="rect">
            <a:avLst/>
          </a:prstGeom>
        </p:spPr>
        <p:txBody>
          <a:bodyPr anchor="ctr"/>
          <a:lstStyle>
            <a:lvl1pPr marL="0" indent="0" defTabSz="825500">
              <a:lnSpc>
                <a:spcPct val="120000"/>
              </a:lnSpc>
              <a:spcBef>
                <a:spcPts val="0"/>
              </a:spcBef>
              <a:buClrTx/>
              <a:buSzTx/>
              <a:buNone/>
              <a:defRPr sz="3600" b="0" cap="all">
                <a:solidFill>
                  <a:srgbClr val="FFFFFF"/>
                </a:solidFill>
                <a:latin typeface="Proxima Nova Extrabold"/>
                <a:ea typeface="Proxima Nova Extrabold"/>
                <a:cs typeface="Proxima Nova Extrabold"/>
                <a:sym typeface="Proxima Nova Extrabold"/>
              </a:defRPr>
            </a:lvl1pPr>
          </a:lstStyle>
          <a:p>
            <a:r>
              <a:t>Yazar ve Tarih</a:t>
            </a:r>
          </a:p>
        </p:txBody>
      </p:sp>
      <p:sp>
        <p:nvSpPr>
          <p:cNvPr id="25" name="Slayt Numarası"/>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Alternatif Başlık ve Fotoğraf">
    <p:bg>
      <p:bgPr>
        <a:solidFill>
          <a:srgbClr val="00BFF3"/>
        </a:solidFill>
        <a:effectLst/>
      </p:bgPr>
    </p:bg>
    <p:spTree>
      <p:nvGrpSpPr>
        <p:cNvPr id="1" name=""/>
        <p:cNvGrpSpPr/>
        <p:nvPr/>
      </p:nvGrpSpPr>
      <p:grpSpPr>
        <a:xfrm>
          <a:off x="0" y="0"/>
          <a:ext cx="0" cy="0"/>
          <a:chOff x="0" y="0"/>
          <a:chExt cx="0" cy="0"/>
        </a:xfrm>
      </p:grpSpPr>
      <p:sp>
        <p:nvSpPr>
          <p:cNvPr id="32" name="Gövde Düzeyi Bir…"/>
          <p:cNvSpPr txBox="1">
            <a:spLocks noGrp="1"/>
          </p:cNvSpPr>
          <p:nvPr>
            <p:ph type="body" sz="quarter" idx="1" hasCustomPrompt="1"/>
          </p:nvPr>
        </p:nvSpPr>
        <p:spPr>
          <a:xfrm>
            <a:off x="19100800" y="8229600"/>
            <a:ext cx="4584700" cy="3123704"/>
          </a:xfrm>
          <a:prstGeom prst="rect">
            <a:avLst/>
          </a:prstGeom>
        </p:spPr>
        <p:txBody>
          <a:bodyPr/>
          <a:lstStyle>
            <a:lvl1pPr marL="0" indent="0">
              <a:lnSpc>
                <a:spcPct val="100000"/>
              </a:lnSpc>
              <a:spcBef>
                <a:spcPts val="0"/>
              </a:spcBef>
              <a:buClrTx/>
              <a:buSzTx/>
              <a:buNone/>
              <a:defRPr sz="3200" b="0" spc="-32">
                <a:solidFill>
                  <a:srgbClr val="FFFFFF"/>
                </a:solidFill>
                <a:latin typeface="Proxima Nova Semibold"/>
                <a:ea typeface="Proxima Nova Semibold"/>
                <a:cs typeface="Proxima Nova Semibold"/>
                <a:sym typeface="Proxima Nova Semibold"/>
              </a:defRPr>
            </a:lvl1pPr>
            <a:lvl2pPr marL="0" indent="457200">
              <a:lnSpc>
                <a:spcPct val="100000"/>
              </a:lnSpc>
              <a:spcBef>
                <a:spcPts val="0"/>
              </a:spcBef>
              <a:buClrTx/>
              <a:buSzTx/>
              <a:buNone/>
              <a:defRPr sz="3200" b="0" spc="-32">
                <a:solidFill>
                  <a:srgbClr val="FFFFFF"/>
                </a:solidFill>
                <a:latin typeface="Proxima Nova Semibold"/>
                <a:ea typeface="Proxima Nova Semibold"/>
                <a:cs typeface="Proxima Nova Semibold"/>
                <a:sym typeface="Proxima Nova Semibold"/>
              </a:defRPr>
            </a:lvl2pPr>
            <a:lvl3pPr marL="0" indent="914400">
              <a:lnSpc>
                <a:spcPct val="100000"/>
              </a:lnSpc>
              <a:spcBef>
                <a:spcPts val="0"/>
              </a:spcBef>
              <a:buClrTx/>
              <a:buSzTx/>
              <a:buNone/>
              <a:defRPr sz="3200" b="0" spc="-32">
                <a:solidFill>
                  <a:srgbClr val="FFFFFF"/>
                </a:solidFill>
                <a:latin typeface="Proxima Nova Semibold"/>
                <a:ea typeface="Proxima Nova Semibold"/>
                <a:cs typeface="Proxima Nova Semibold"/>
                <a:sym typeface="Proxima Nova Semibold"/>
              </a:defRPr>
            </a:lvl3pPr>
            <a:lvl4pPr marL="0" indent="1371600">
              <a:lnSpc>
                <a:spcPct val="100000"/>
              </a:lnSpc>
              <a:spcBef>
                <a:spcPts val="0"/>
              </a:spcBef>
              <a:buClrTx/>
              <a:buSzTx/>
              <a:buNone/>
              <a:defRPr sz="3200" b="0" spc="-32">
                <a:solidFill>
                  <a:srgbClr val="FFFFFF"/>
                </a:solidFill>
                <a:latin typeface="Proxima Nova Semibold"/>
                <a:ea typeface="Proxima Nova Semibold"/>
                <a:cs typeface="Proxima Nova Semibold"/>
                <a:sym typeface="Proxima Nova Semibold"/>
              </a:defRPr>
            </a:lvl4pPr>
            <a:lvl5pPr marL="0" indent="1828800">
              <a:lnSpc>
                <a:spcPct val="100000"/>
              </a:lnSpc>
              <a:spcBef>
                <a:spcPts val="0"/>
              </a:spcBef>
              <a:buClrTx/>
              <a:buSzTx/>
              <a:buNone/>
              <a:defRPr sz="3200" b="0" spc="-32">
                <a:solidFill>
                  <a:srgbClr val="FFFFFF"/>
                </a:solidFill>
                <a:latin typeface="Proxima Nova Semibold"/>
                <a:ea typeface="Proxima Nova Semibold"/>
                <a:cs typeface="Proxima Nova Semibold"/>
                <a:sym typeface="Proxima Nova Semibold"/>
              </a:defRPr>
            </a:lvl5pPr>
          </a:lstStyle>
          <a:p>
            <a:r>
              <a:t>Resim Yazısı Metni</a:t>
            </a:r>
          </a:p>
          <a:p>
            <a:pPr lvl="1"/>
            <a:endParaRPr/>
          </a:p>
          <a:p>
            <a:pPr lvl="2"/>
            <a:endParaRPr/>
          </a:p>
          <a:p>
            <a:pPr lvl="3"/>
            <a:endParaRPr/>
          </a:p>
          <a:p>
            <a:pPr lvl="4"/>
            <a:endParaRPr/>
          </a:p>
        </p:txBody>
      </p:sp>
      <p:sp>
        <p:nvSpPr>
          <p:cNvPr id="33" name="Sarı ve pembe zemin üzerinde mavi pantolonlu ve yeşil ayakkabılı bir kişinin vücudunun alt kısmı"/>
          <p:cNvSpPr>
            <a:spLocks noGrp="1"/>
          </p:cNvSpPr>
          <p:nvPr>
            <p:ph type="pic" idx="21"/>
          </p:nvPr>
        </p:nvSpPr>
        <p:spPr>
          <a:xfrm>
            <a:off x="528828" y="0"/>
            <a:ext cx="17992344" cy="12001500"/>
          </a:xfrm>
          <a:prstGeom prst="rect">
            <a:avLst/>
          </a:prstGeom>
        </p:spPr>
        <p:txBody>
          <a:bodyPr lIns="91439" tIns="45719" rIns="91439" bIns="45719">
            <a:noAutofit/>
          </a:bodyPr>
          <a:lstStyle/>
          <a:p>
            <a:endParaRPr/>
          </a:p>
        </p:txBody>
      </p:sp>
      <p:sp>
        <p:nvSpPr>
          <p:cNvPr id="34" name="Slayt Başlığı"/>
          <p:cNvSpPr txBox="1">
            <a:spLocks noGrp="1"/>
          </p:cNvSpPr>
          <p:nvPr>
            <p:ph type="title" hasCustomPrompt="1"/>
          </p:nvPr>
        </p:nvSpPr>
        <p:spPr>
          <a:xfrm>
            <a:off x="635000" y="7937906"/>
            <a:ext cx="17780000" cy="5651592"/>
          </a:xfrm>
          <a:prstGeom prst="rect">
            <a:avLst/>
          </a:prstGeom>
        </p:spPr>
        <p:txBody>
          <a:bodyPr anchor="b"/>
          <a:lstStyle>
            <a:lvl1pPr algn="ctr" defTabSz="584200">
              <a:defRPr sz="22000" spc="-220">
                <a:solidFill>
                  <a:srgbClr val="FFD74C"/>
                </a:solidFill>
              </a:defRPr>
            </a:lvl1pPr>
          </a:lstStyle>
          <a:p>
            <a:r>
              <a:t>Slayt Başlığı</a:t>
            </a:r>
          </a:p>
        </p:txBody>
      </p:sp>
      <p:sp>
        <p:nvSpPr>
          <p:cNvPr id="35" name="Çizgi"/>
          <p:cNvSpPr/>
          <p:nvPr/>
        </p:nvSpPr>
        <p:spPr>
          <a:xfrm>
            <a:off x="19169012" y="11874500"/>
            <a:ext cx="1549401" cy="0"/>
          </a:xfrm>
          <a:prstGeom prst="ellipse">
            <a:avLst/>
          </a:prstGeom>
          <a:ln w="254000">
            <a:solidFill>
              <a:srgbClr val="FFD74C"/>
            </a:solidFill>
            <a:miter lim="400000"/>
          </a:ln>
        </p:spPr>
        <p:txBody>
          <a:bodyPr lIns="0" tIns="0" rIns="0" bIns="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36" name="Slayt Numarası"/>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Başlık ve Madde İşaretleri">
    <p:spTree>
      <p:nvGrpSpPr>
        <p:cNvPr id="1" name=""/>
        <p:cNvGrpSpPr/>
        <p:nvPr/>
      </p:nvGrpSpPr>
      <p:grpSpPr>
        <a:xfrm>
          <a:off x="0" y="0"/>
          <a:ext cx="0" cy="0"/>
          <a:chOff x="0" y="0"/>
          <a:chExt cx="0" cy="0"/>
        </a:xfrm>
      </p:grpSpPr>
      <p:sp>
        <p:nvSpPr>
          <p:cNvPr id="43" name="Gövde Düzeyi Bir…"/>
          <p:cNvSpPr txBox="1">
            <a:spLocks noGrp="1"/>
          </p:cNvSpPr>
          <p:nvPr>
            <p:ph type="body" idx="1" hasCustomPrompt="1"/>
          </p:nvPr>
        </p:nvSpPr>
        <p:spPr>
          <a:prstGeom prst="rect">
            <a:avLst/>
          </a:prstGeom>
        </p:spPr>
        <p:txBody>
          <a:bodyPr/>
          <a:lstStyle/>
          <a:p>
            <a:r>
              <a:t>Slayt madde işareti metni</a:t>
            </a:r>
          </a:p>
          <a:p>
            <a:pPr lvl="1"/>
            <a:endParaRPr/>
          </a:p>
          <a:p>
            <a:pPr lvl="2"/>
            <a:endParaRPr/>
          </a:p>
          <a:p>
            <a:pPr lvl="3"/>
            <a:endParaRPr/>
          </a:p>
          <a:p>
            <a:pPr lvl="4"/>
            <a:endParaRPr/>
          </a:p>
        </p:txBody>
      </p:sp>
      <p:sp>
        <p:nvSpPr>
          <p:cNvPr id="44" name="Slayt Başlığı"/>
          <p:cNvSpPr txBox="1">
            <a:spLocks noGrp="1"/>
          </p:cNvSpPr>
          <p:nvPr>
            <p:ph type="title" hasCustomPrompt="1"/>
          </p:nvPr>
        </p:nvSpPr>
        <p:spPr>
          <a:prstGeom prst="rect">
            <a:avLst/>
          </a:prstGeom>
        </p:spPr>
        <p:txBody>
          <a:bodyPr/>
          <a:lstStyle/>
          <a:p>
            <a:r>
              <a:t>Slayt Başlığı</a:t>
            </a:r>
          </a:p>
        </p:txBody>
      </p:sp>
      <p:sp>
        <p:nvSpPr>
          <p:cNvPr id="45" name="Slayt Numarası"/>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Madde İşaretleri">
    <p:spTree>
      <p:nvGrpSpPr>
        <p:cNvPr id="1" name=""/>
        <p:cNvGrpSpPr/>
        <p:nvPr/>
      </p:nvGrpSpPr>
      <p:grpSpPr>
        <a:xfrm>
          <a:off x="0" y="0"/>
          <a:ext cx="0" cy="0"/>
          <a:chOff x="0" y="0"/>
          <a:chExt cx="0" cy="0"/>
        </a:xfrm>
      </p:grpSpPr>
      <p:sp>
        <p:nvSpPr>
          <p:cNvPr id="52" name="Gövde Düzeyi Bir…"/>
          <p:cNvSpPr txBox="1">
            <a:spLocks noGrp="1"/>
          </p:cNvSpPr>
          <p:nvPr>
            <p:ph type="body" idx="1" hasCustomPrompt="1"/>
          </p:nvPr>
        </p:nvSpPr>
        <p:spPr>
          <a:prstGeom prst="rect">
            <a:avLst/>
          </a:prstGeom>
        </p:spPr>
        <p:txBody>
          <a:bodyPr numCol="2" spcCol="1097280"/>
          <a:lstStyle/>
          <a:p>
            <a:r>
              <a:t>Slayt madde işareti metni</a:t>
            </a:r>
          </a:p>
          <a:p>
            <a:pPr lvl="1"/>
            <a:endParaRPr/>
          </a:p>
          <a:p>
            <a:pPr lvl="2"/>
            <a:endParaRPr/>
          </a:p>
          <a:p>
            <a:pPr lvl="3"/>
            <a:endParaRPr/>
          </a:p>
          <a:p>
            <a:pPr lvl="4"/>
            <a:endParaRPr/>
          </a:p>
        </p:txBody>
      </p:sp>
      <p:sp>
        <p:nvSpPr>
          <p:cNvPr id="53" name="Slayt Numarası"/>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Başlık, Madde İşaretleri ve Fotoğraf">
    <p:spTree>
      <p:nvGrpSpPr>
        <p:cNvPr id="1" name=""/>
        <p:cNvGrpSpPr/>
        <p:nvPr/>
      </p:nvGrpSpPr>
      <p:grpSpPr>
        <a:xfrm>
          <a:off x="0" y="0"/>
          <a:ext cx="0" cy="0"/>
          <a:chOff x="0" y="0"/>
          <a:chExt cx="0" cy="0"/>
        </a:xfrm>
      </p:grpSpPr>
      <p:sp>
        <p:nvSpPr>
          <p:cNvPr id="60" name="Gövde Düzeyi Bir…"/>
          <p:cNvSpPr txBox="1">
            <a:spLocks noGrp="1"/>
          </p:cNvSpPr>
          <p:nvPr>
            <p:ph type="body" sz="quarter" idx="1" hasCustomPrompt="1"/>
          </p:nvPr>
        </p:nvSpPr>
        <p:spPr>
          <a:xfrm>
            <a:off x="1219200" y="6311900"/>
            <a:ext cx="8356600" cy="6184900"/>
          </a:xfrm>
          <a:prstGeom prst="rect">
            <a:avLst/>
          </a:prstGeom>
        </p:spPr>
        <p:txBody>
          <a:bodyPr/>
          <a:lstStyle/>
          <a:p>
            <a:r>
              <a:t>Slayt madde işareti metni</a:t>
            </a:r>
          </a:p>
          <a:p>
            <a:pPr lvl="1"/>
            <a:endParaRPr/>
          </a:p>
          <a:p>
            <a:pPr lvl="2"/>
            <a:endParaRPr/>
          </a:p>
          <a:p>
            <a:pPr lvl="3"/>
            <a:endParaRPr/>
          </a:p>
          <a:p>
            <a:pPr lvl="4"/>
            <a:endParaRPr/>
          </a:p>
        </p:txBody>
      </p:sp>
      <p:sp>
        <p:nvSpPr>
          <p:cNvPr id="61" name="Slayt Başlığı"/>
          <p:cNvSpPr txBox="1">
            <a:spLocks noGrp="1"/>
          </p:cNvSpPr>
          <p:nvPr>
            <p:ph type="title" hasCustomPrompt="1"/>
          </p:nvPr>
        </p:nvSpPr>
        <p:spPr>
          <a:xfrm>
            <a:off x="1219200" y="2439639"/>
            <a:ext cx="8356600" cy="3068291"/>
          </a:xfrm>
          <a:prstGeom prst="rect">
            <a:avLst/>
          </a:prstGeom>
        </p:spPr>
        <p:txBody>
          <a:bodyPr/>
          <a:lstStyle/>
          <a:p>
            <a:r>
              <a:t>Slayt Başlığı</a:t>
            </a:r>
          </a:p>
        </p:txBody>
      </p:sp>
      <p:sp>
        <p:nvSpPr>
          <p:cNvPr id="62" name="Dikdörtgen"/>
          <p:cNvSpPr/>
          <p:nvPr/>
        </p:nvSpPr>
        <p:spPr>
          <a:xfrm>
            <a:off x="10795000" y="0"/>
            <a:ext cx="13614400" cy="13716000"/>
          </a:xfrm>
          <a:prstGeom prst="rect">
            <a:avLst/>
          </a:prstGeom>
          <a:solidFill>
            <a:srgbClr val="00BFF3"/>
          </a:solidFill>
          <a:ln w="12700">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63" name="Mavi pencere panjurları ve perdeli kapı aralığı bulunan bir binanın sarı boyalı dış cephesinin kısmi görünümü"/>
          <p:cNvSpPr>
            <a:spLocks noGrp="1"/>
          </p:cNvSpPr>
          <p:nvPr>
            <p:ph type="pic" idx="21"/>
          </p:nvPr>
        </p:nvSpPr>
        <p:spPr>
          <a:xfrm>
            <a:off x="9156700" y="-38100"/>
            <a:ext cx="19693467" cy="13106400"/>
          </a:xfrm>
          <a:prstGeom prst="rect">
            <a:avLst/>
          </a:prstGeom>
        </p:spPr>
        <p:txBody>
          <a:bodyPr lIns="91439" tIns="45719" rIns="91439" bIns="45719">
            <a:noAutofit/>
          </a:bodyPr>
          <a:lstStyle/>
          <a:p>
            <a:endParaRPr/>
          </a:p>
        </p:txBody>
      </p:sp>
      <p:sp>
        <p:nvSpPr>
          <p:cNvPr id="64" name="Yazar ve Tarih"/>
          <p:cNvSpPr txBox="1">
            <a:spLocks noGrp="1"/>
          </p:cNvSpPr>
          <p:nvPr>
            <p:ph type="body" sz="quarter" idx="22" hasCustomPrompt="1"/>
          </p:nvPr>
        </p:nvSpPr>
        <p:spPr>
          <a:xfrm>
            <a:off x="1219200" y="1574800"/>
            <a:ext cx="8356600" cy="770128"/>
          </a:xfrm>
          <a:prstGeom prst="rect">
            <a:avLst/>
          </a:prstGeom>
        </p:spPr>
        <p:txBody>
          <a:bodyPr anchor="ctr"/>
          <a:lstStyle>
            <a:lvl1pPr marL="0" indent="0">
              <a:lnSpc>
                <a:spcPct val="120000"/>
              </a:lnSpc>
              <a:spcBef>
                <a:spcPts val="0"/>
              </a:spcBef>
              <a:buClrTx/>
              <a:buSzTx/>
              <a:buNone/>
              <a:defRPr sz="3600" b="0" cap="all">
                <a:solidFill>
                  <a:srgbClr val="00C7FC"/>
                </a:solidFill>
                <a:latin typeface="Proxima Nova Extrabold"/>
                <a:ea typeface="Proxima Nova Extrabold"/>
                <a:cs typeface="Proxima Nova Extrabold"/>
                <a:sym typeface="Proxima Nova Extrabold"/>
              </a:defRPr>
            </a:lvl1pPr>
          </a:lstStyle>
          <a:p>
            <a:r>
              <a:t>Yazar ve Tarih</a:t>
            </a:r>
          </a:p>
        </p:txBody>
      </p:sp>
      <p:sp>
        <p:nvSpPr>
          <p:cNvPr id="65" name="Slayt Numarası"/>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ölüm">
    <p:bg>
      <p:bgPr>
        <a:solidFill>
          <a:srgbClr val="00BFF3"/>
        </a:solidFill>
        <a:effectLst/>
      </p:bgPr>
    </p:bg>
    <p:spTree>
      <p:nvGrpSpPr>
        <p:cNvPr id="1" name=""/>
        <p:cNvGrpSpPr/>
        <p:nvPr/>
      </p:nvGrpSpPr>
      <p:grpSpPr>
        <a:xfrm>
          <a:off x="0" y="0"/>
          <a:ext cx="0" cy="0"/>
          <a:chOff x="0" y="0"/>
          <a:chExt cx="0" cy="0"/>
        </a:xfrm>
      </p:grpSpPr>
      <p:sp>
        <p:nvSpPr>
          <p:cNvPr id="72" name="Bölüm Başlığı"/>
          <p:cNvSpPr txBox="1">
            <a:spLocks noGrp="1"/>
          </p:cNvSpPr>
          <p:nvPr>
            <p:ph type="title" hasCustomPrompt="1"/>
          </p:nvPr>
        </p:nvSpPr>
        <p:spPr>
          <a:xfrm>
            <a:off x="1219200" y="4048125"/>
            <a:ext cx="21945600" cy="5930900"/>
          </a:xfrm>
          <a:prstGeom prst="rect">
            <a:avLst/>
          </a:prstGeom>
        </p:spPr>
        <p:txBody>
          <a:bodyPr anchor="ctr"/>
          <a:lstStyle>
            <a:lvl1pPr marL="431800" indent="-431800">
              <a:defRPr sz="14000" spc="0">
                <a:solidFill>
                  <a:srgbClr val="FFFFFF"/>
                </a:solidFill>
              </a:defRPr>
            </a:lvl1pPr>
          </a:lstStyle>
          <a:p>
            <a:r>
              <a:t>Bölüm Başlığı</a:t>
            </a:r>
          </a:p>
        </p:txBody>
      </p:sp>
      <p:sp>
        <p:nvSpPr>
          <p:cNvPr id="73" name="Slayt Numarası"/>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Yalnızca Başlık">
    <p:spTree>
      <p:nvGrpSpPr>
        <p:cNvPr id="1" name=""/>
        <p:cNvGrpSpPr/>
        <p:nvPr/>
      </p:nvGrpSpPr>
      <p:grpSpPr>
        <a:xfrm>
          <a:off x="0" y="0"/>
          <a:ext cx="0" cy="0"/>
          <a:chOff x="0" y="0"/>
          <a:chExt cx="0" cy="0"/>
        </a:xfrm>
      </p:grpSpPr>
      <p:sp>
        <p:nvSpPr>
          <p:cNvPr id="80" name="Slayt Başlığı"/>
          <p:cNvSpPr txBox="1">
            <a:spLocks noGrp="1"/>
          </p:cNvSpPr>
          <p:nvPr>
            <p:ph type="title" hasCustomPrompt="1"/>
          </p:nvPr>
        </p:nvSpPr>
        <p:spPr>
          <a:prstGeom prst="rect">
            <a:avLst/>
          </a:prstGeom>
        </p:spPr>
        <p:txBody>
          <a:bodyPr/>
          <a:lstStyle/>
          <a:p>
            <a:r>
              <a:t>Slayt Başlığı</a:t>
            </a:r>
          </a:p>
        </p:txBody>
      </p:sp>
      <p:sp>
        <p:nvSpPr>
          <p:cNvPr id="81" name="Slayt Numarası"/>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janda">
    <p:bg>
      <p:bgPr>
        <a:solidFill>
          <a:srgbClr val="FFC617"/>
        </a:solidFill>
        <a:effectLst/>
      </p:bgPr>
    </p:bg>
    <p:spTree>
      <p:nvGrpSpPr>
        <p:cNvPr id="1" name=""/>
        <p:cNvGrpSpPr/>
        <p:nvPr/>
      </p:nvGrpSpPr>
      <p:grpSpPr>
        <a:xfrm>
          <a:off x="0" y="0"/>
          <a:ext cx="0" cy="0"/>
          <a:chOff x="0" y="0"/>
          <a:chExt cx="0" cy="0"/>
        </a:xfrm>
      </p:grpSpPr>
      <p:sp>
        <p:nvSpPr>
          <p:cNvPr id="88" name="Ajanda Başlığı"/>
          <p:cNvSpPr txBox="1">
            <a:spLocks noGrp="1"/>
          </p:cNvSpPr>
          <p:nvPr>
            <p:ph type="title" hasCustomPrompt="1"/>
          </p:nvPr>
        </p:nvSpPr>
        <p:spPr>
          <a:prstGeom prst="rect">
            <a:avLst/>
          </a:prstGeom>
        </p:spPr>
        <p:txBody>
          <a:bodyPr/>
          <a:lstStyle>
            <a:lvl1pPr>
              <a:defRPr sz="14000" spc="-140">
                <a:solidFill>
                  <a:srgbClr val="FFFFFF"/>
                </a:solidFill>
              </a:defRPr>
            </a:lvl1pPr>
          </a:lstStyle>
          <a:p>
            <a:r>
              <a:t>Ajanda Başlığı</a:t>
            </a:r>
          </a:p>
        </p:txBody>
      </p:sp>
      <p:sp>
        <p:nvSpPr>
          <p:cNvPr id="89" name="Gövde Düzeyi Bir…"/>
          <p:cNvSpPr txBox="1">
            <a:spLocks noGrp="1"/>
          </p:cNvSpPr>
          <p:nvPr>
            <p:ph type="body" idx="1" hasCustomPrompt="1"/>
          </p:nvPr>
        </p:nvSpPr>
        <p:spPr>
          <a:xfrm>
            <a:off x="1219200" y="3594100"/>
            <a:ext cx="21945600" cy="8902700"/>
          </a:xfrm>
          <a:prstGeom prst="rect">
            <a:avLst/>
          </a:prstGeom>
        </p:spPr>
        <p:txBody>
          <a:bodyPr/>
          <a:lstStyle>
            <a:lvl1pPr marL="0" indent="0" defTabSz="825500">
              <a:lnSpc>
                <a:spcPct val="140000"/>
              </a:lnSpc>
              <a:spcBef>
                <a:spcPts val="0"/>
              </a:spcBef>
              <a:buClrTx/>
              <a:buSzTx/>
              <a:buNone/>
              <a:defRPr sz="5400" spc="-53">
                <a:solidFill>
                  <a:srgbClr val="000000"/>
                </a:solidFill>
              </a:defRPr>
            </a:lvl1pPr>
            <a:lvl2pPr marL="0" indent="457200" defTabSz="825500">
              <a:lnSpc>
                <a:spcPct val="140000"/>
              </a:lnSpc>
              <a:spcBef>
                <a:spcPts val="0"/>
              </a:spcBef>
              <a:buClrTx/>
              <a:buSzTx/>
              <a:buNone/>
              <a:defRPr sz="5400" spc="-53">
                <a:solidFill>
                  <a:srgbClr val="000000"/>
                </a:solidFill>
              </a:defRPr>
            </a:lvl2pPr>
            <a:lvl3pPr marL="0" indent="914400" defTabSz="825500">
              <a:lnSpc>
                <a:spcPct val="140000"/>
              </a:lnSpc>
              <a:spcBef>
                <a:spcPts val="0"/>
              </a:spcBef>
              <a:buClrTx/>
              <a:buSzTx/>
              <a:buNone/>
              <a:defRPr sz="5400" spc="-53">
                <a:solidFill>
                  <a:srgbClr val="000000"/>
                </a:solidFill>
              </a:defRPr>
            </a:lvl3pPr>
            <a:lvl4pPr marL="0" indent="1371600" defTabSz="825500">
              <a:lnSpc>
                <a:spcPct val="140000"/>
              </a:lnSpc>
              <a:spcBef>
                <a:spcPts val="0"/>
              </a:spcBef>
              <a:buClrTx/>
              <a:buSzTx/>
              <a:buNone/>
              <a:defRPr sz="5400" spc="-53">
                <a:solidFill>
                  <a:srgbClr val="000000"/>
                </a:solidFill>
              </a:defRPr>
            </a:lvl4pPr>
            <a:lvl5pPr marL="0" indent="1828800" defTabSz="825500">
              <a:lnSpc>
                <a:spcPct val="140000"/>
              </a:lnSpc>
              <a:spcBef>
                <a:spcPts val="0"/>
              </a:spcBef>
              <a:buClrTx/>
              <a:buSzTx/>
              <a:buNone/>
              <a:defRPr sz="5400" spc="-53">
                <a:solidFill>
                  <a:srgbClr val="000000"/>
                </a:solidFill>
              </a:defRPr>
            </a:lvl5pPr>
          </a:lstStyle>
          <a:p>
            <a:r>
              <a:t>Ajanda Konuları</a:t>
            </a:r>
          </a:p>
          <a:p>
            <a:pPr lvl="1"/>
            <a:endParaRPr/>
          </a:p>
          <a:p>
            <a:pPr lvl="2"/>
            <a:endParaRPr/>
          </a:p>
          <a:p>
            <a:pPr lvl="3"/>
            <a:endParaRPr/>
          </a:p>
          <a:p>
            <a:pPr lvl="4"/>
            <a:endParaRPr/>
          </a:p>
        </p:txBody>
      </p:sp>
      <p:sp>
        <p:nvSpPr>
          <p:cNvPr id="90" name="Slayt Numarası"/>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Gövde Düzeyi Bir…"/>
          <p:cNvSpPr txBox="1">
            <a:spLocks noGrp="1"/>
          </p:cNvSpPr>
          <p:nvPr>
            <p:ph type="body" idx="1" hasCustomPrompt="1"/>
          </p:nvPr>
        </p:nvSpPr>
        <p:spPr>
          <a:xfrm>
            <a:off x="1219200" y="3733800"/>
            <a:ext cx="21945600" cy="8763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Slayt madde işareti metni</a:t>
            </a:r>
          </a:p>
          <a:p>
            <a:pPr lvl="1"/>
            <a:endParaRPr/>
          </a:p>
          <a:p>
            <a:pPr lvl="2"/>
            <a:endParaRPr/>
          </a:p>
          <a:p>
            <a:pPr lvl="3"/>
            <a:endParaRPr/>
          </a:p>
          <a:p>
            <a:pPr lvl="4"/>
            <a:endParaRPr/>
          </a:p>
        </p:txBody>
      </p:sp>
      <p:sp>
        <p:nvSpPr>
          <p:cNvPr id="3" name="Slayt Başlığı"/>
          <p:cNvSpPr txBox="1">
            <a:spLocks noGrp="1"/>
          </p:cNvSpPr>
          <p:nvPr>
            <p:ph type="title" hasCustomPrompt="1"/>
          </p:nvPr>
        </p:nvSpPr>
        <p:spPr>
          <a:xfrm>
            <a:off x="1219200" y="1219200"/>
            <a:ext cx="21945600" cy="22987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Slayt Başlığı</a:t>
            </a:r>
          </a:p>
        </p:txBody>
      </p:sp>
      <p:sp>
        <p:nvSpPr>
          <p:cNvPr id="4" name="Slayt Numarası"/>
          <p:cNvSpPr txBox="1">
            <a:spLocks noGrp="1"/>
          </p:cNvSpPr>
          <p:nvPr>
            <p:ph type="sldNum" sz="quarter" idx="2"/>
          </p:nvPr>
        </p:nvSpPr>
        <p:spPr>
          <a:xfrm>
            <a:off x="23622000" y="13080999"/>
            <a:ext cx="336728" cy="413767"/>
          </a:xfrm>
          <a:prstGeom prst="rect">
            <a:avLst/>
          </a:prstGeom>
          <a:ln w="12700">
            <a:miter lim="400000"/>
          </a:ln>
        </p:spPr>
        <p:txBody>
          <a:bodyPr wrap="none" lIns="50800" tIns="50800" rIns="50800" bIns="50800" anchor="b">
            <a:spAutoFit/>
          </a:bodyPr>
          <a:lstStyle>
            <a:lvl1pPr algn="l">
              <a:lnSpc>
                <a:spcPts val="2600"/>
              </a:lnSpc>
              <a:defRPr sz="1800">
                <a:latin typeface="Proxima Nova Medium"/>
                <a:ea typeface="Proxima Nova Medium"/>
                <a:cs typeface="Proxima Nova Medium"/>
                <a:sym typeface="Proxima Nova Medium"/>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825500" rtl="0" latinLnBrk="0">
        <a:lnSpc>
          <a:spcPct val="80000"/>
        </a:lnSpc>
        <a:spcBef>
          <a:spcPts val="0"/>
        </a:spcBef>
        <a:spcAft>
          <a:spcPts val="0"/>
        </a:spcAft>
        <a:buClrTx/>
        <a:buSzTx/>
        <a:buFontTx/>
        <a:buNone/>
        <a:tabLst/>
        <a:defRPr sz="11600" b="0" i="0" u="none" strike="noStrike" cap="all" spc="-116" baseline="0">
          <a:solidFill>
            <a:srgbClr val="00BFF3"/>
          </a:solidFill>
          <a:uFillTx/>
          <a:latin typeface="+mn-lt"/>
          <a:ea typeface="+mn-ea"/>
          <a:cs typeface="+mn-cs"/>
          <a:sym typeface="Druk Medium"/>
        </a:defRPr>
      </a:lvl1pPr>
      <a:lvl2pPr marL="0" marR="0" indent="457200" algn="l" defTabSz="825500" rtl="0" latinLnBrk="0">
        <a:lnSpc>
          <a:spcPct val="80000"/>
        </a:lnSpc>
        <a:spcBef>
          <a:spcPts val="0"/>
        </a:spcBef>
        <a:spcAft>
          <a:spcPts val="0"/>
        </a:spcAft>
        <a:buClrTx/>
        <a:buSzTx/>
        <a:buFontTx/>
        <a:buNone/>
        <a:tabLst/>
        <a:defRPr sz="11600" b="0" i="0" u="none" strike="noStrike" cap="all" spc="-116" baseline="0">
          <a:solidFill>
            <a:srgbClr val="00BFF3"/>
          </a:solidFill>
          <a:uFillTx/>
          <a:latin typeface="+mn-lt"/>
          <a:ea typeface="+mn-ea"/>
          <a:cs typeface="+mn-cs"/>
          <a:sym typeface="Druk Medium"/>
        </a:defRPr>
      </a:lvl2pPr>
      <a:lvl3pPr marL="0" marR="0" indent="914400" algn="l" defTabSz="825500" rtl="0" latinLnBrk="0">
        <a:lnSpc>
          <a:spcPct val="80000"/>
        </a:lnSpc>
        <a:spcBef>
          <a:spcPts val="0"/>
        </a:spcBef>
        <a:spcAft>
          <a:spcPts val="0"/>
        </a:spcAft>
        <a:buClrTx/>
        <a:buSzTx/>
        <a:buFontTx/>
        <a:buNone/>
        <a:tabLst/>
        <a:defRPr sz="11600" b="0" i="0" u="none" strike="noStrike" cap="all" spc="-116" baseline="0">
          <a:solidFill>
            <a:srgbClr val="00BFF3"/>
          </a:solidFill>
          <a:uFillTx/>
          <a:latin typeface="+mn-lt"/>
          <a:ea typeface="+mn-ea"/>
          <a:cs typeface="+mn-cs"/>
          <a:sym typeface="Druk Medium"/>
        </a:defRPr>
      </a:lvl3pPr>
      <a:lvl4pPr marL="0" marR="0" indent="1371600" algn="l" defTabSz="825500" rtl="0" latinLnBrk="0">
        <a:lnSpc>
          <a:spcPct val="80000"/>
        </a:lnSpc>
        <a:spcBef>
          <a:spcPts val="0"/>
        </a:spcBef>
        <a:spcAft>
          <a:spcPts val="0"/>
        </a:spcAft>
        <a:buClrTx/>
        <a:buSzTx/>
        <a:buFontTx/>
        <a:buNone/>
        <a:tabLst/>
        <a:defRPr sz="11600" b="0" i="0" u="none" strike="noStrike" cap="all" spc="-116" baseline="0">
          <a:solidFill>
            <a:srgbClr val="00BFF3"/>
          </a:solidFill>
          <a:uFillTx/>
          <a:latin typeface="+mn-lt"/>
          <a:ea typeface="+mn-ea"/>
          <a:cs typeface="+mn-cs"/>
          <a:sym typeface="Druk Medium"/>
        </a:defRPr>
      </a:lvl4pPr>
      <a:lvl5pPr marL="0" marR="0" indent="1828800" algn="l" defTabSz="825500" rtl="0" latinLnBrk="0">
        <a:lnSpc>
          <a:spcPct val="80000"/>
        </a:lnSpc>
        <a:spcBef>
          <a:spcPts val="0"/>
        </a:spcBef>
        <a:spcAft>
          <a:spcPts val="0"/>
        </a:spcAft>
        <a:buClrTx/>
        <a:buSzTx/>
        <a:buFontTx/>
        <a:buNone/>
        <a:tabLst/>
        <a:defRPr sz="11600" b="0" i="0" u="none" strike="noStrike" cap="all" spc="-116" baseline="0">
          <a:solidFill>
            <a:srgbClr val="00BFF3"/>
          </a:solidFill>
          <a:uFillTx/>
          <a:latin typeface="+mn-lt"/>
          <a:ea typeface="+mn-ea"/>
          <a:cs typeface="+mn-cs"/>
          <a:sym typeface="Druk Medium"/>
        </a:defRPr>
      </a:lvl5pPr>
      <a:lvl6pPr marL="0" marR="0" indent="2286000" algn="l" defTabSz="825500" rtl="0" latinLnBrk="0">
        <a:lnSpc>
          <a:spcPct val="80000"/>
        </a:lnSpc>
        <a:spcBef>
          <a:spcPts val="0"/>
        </a:spcBef>
        <a:spcAft>
          <a:spcPts val="0"/>
        </a:spcAft>
        <a:buClrTx/>
        <a:buSzTx/>
        <a:buFontTx/>
        <a:buNone/>
        <a:tabLst/>
        <a:defRPr sz="11600" b="0" i="0" u="none" strike="noStrike" cap="all" spc="-116" baseline="0">
          <a:solidFill>
            <a:srgbClr val="00BFF3"/>
          </a:solidFill>
          <a:uFillTx/>
          <a:latin typeface="+mn-lt"/>
          <a:ea typeface="+mn-ea"/>
          <a:cs typeface="+mn-cs"/>
          <a:sym typeface="Druk Medium"/>
        </a:defRPr>
      </a:lvl6pPr>
      <a:lvl7pPr marL="0" marR="0" indent="2743200" algn="l" defTabSz="825500" rtl="0" latinLnBrk="0">
        <a:lnSpc>
          <a:spcPct val="80000"/>
        </a:lnSpc>
        <a:spcBef>
          <a:spcPts val="0"/>
        </a:spcBef>
        <a:spcAft>
          <a:spcPts val="0"/>
        </a:spcAft>
        <a:buClrTx/>
        <a:buSzTx/>
        <a:buFontTx/>
        <a:buNone/>
        <a:tabLst/>
        <a:defRPr sz="11600" b="0" i="0" u="none" strike="noStrike" cap="all" spc="-116" baseline="0">
          <a:solidFill>
            <a:srgbClr val="00BFF3"/>
          </a:solidFill>
          <a:uFillTx/>
          <a:latin typeface="+mn-lt"/>
          <a:ea typeface="+mn-ea"/>
          <a:cs typeface="+mn-cs"/>
          <a:sym typeface="Druk Medium"/>
        </a:defRPr>
      </a:lvl7pPr>
      <a:lvl8pPr marL="0" marR="0" indent="3200400" algn="l" defTabSz="825500" rtl="0" latinLnBrk="0">
        <a:lnSpc>
          <a:spcPct val="80000"/>
        </a:lnSpc>
        <a:spcBef>
          <a:spcPts val="0"/>
        </a:spcBef>
        <a:spcAft>
          <a:spcPts val="0"/>
        </a:spcAft>
        <a:buClrTx/>
        <a:buSzTx/>
        <a:buFontTx/>
        <a:buNone/>
        <a:tabLst/>
        <a:defRPr sz="11600" b="0" i="0" u="none" strike="noStrike" cap="all" spc="-116" baseline="0">
          <a:solidFill>
            <a:srgbClr val="00BFF3"/>
          </a:solidFill>
          <a:uFillTx/>
          <a:latin typeface="+mn-lt"/>
          <a:ea typeface="+mn-ea"/>
          <a:cs typeface="+mn-cs"/>
          <a:sym typeface="Druk Medium"/>
        </a:defRPr>
      </a:lvl8pPr>
      <a:lvl9pPr marL="0" marR="0" indent="3657600" algn="l" defTabSz="825500" rtl="0" latinLnBrk="0">
        <a:lnSpc>
          <a:spcPct val="80000"/>
        </a:lnSpc>
        <a:spcBef>
          <a:spcPts val="0"/>
        </a:spcBef>
        <a:spcAft>
          <a:spcPts val="0"/>
        </a:spcAft>
        <a:buClrTx/>
        <a:buSzTx/>
        <a:buFontTx/>
        <a:buNone/>
        <a:tabLst/>
        <a:defRPr sz="11600" b="0" i="0" u="none" strike="noStrike" cap="all" spc="-116" baseline="0">
          <a:solidFill>
            <a:srgbClr val="00BFF3"/>
          </a:solidFill>
          <a:uFillTx/>
          <a:latin typeface="+mn-lt"/>
          <a:ea typeface="+mn-ea"/>
          <a:cs typeface="+mn-cs"/>
          <a:sym typeface="Druk Medium"/>
        </a:defRPr>
      </a:lvl9pPr>
    </p:titleStyle>
    <p:bodyStyle>
      <a:lvl1pPr marL="685800" marR="0" indent="-685800" algn="l" defTabSz="584200" rtl="0" latinLnBrk="0">
        <a:lnSpc>
          <a:spcPct val="80000"/>
        </a:lnSpc>
        <a:spcBef>
          <a:spcPts val="2400"/>
        </a:spcBef>
        <a:spcAft>
          <a:spcPts val="0"/>
        </a:spcAft>
        <a:buClr>
          <a:srgbClr val="57BEF0"/>
        </a:buClr>
        <a:buSzPct val="250000"/>
        <a:buFontTx/>
        <a:buChar char="-"/>
        <a:tabLst/>
        <a:defRPr sz="4200" b="1" i="0" u="none" strike="noStrike" cap="none" spc="0" baseline="0">
          <a:solidFill>
            <a:srgbClr val="53585F"/>
          </a:solidFill>
          <a:uFillTx/>
          <a:latin typeface="Proxima Nova"/>
          <a:ea typeface="Proxima Nova"/>
          <a:cs typeface="Proxima Nova"/>
          <a:sym typeface="Proxima Nova"/>
        </a:defRPr>
      </a:lvl1pPr>
      <a:lvl2pPr marL="1371600" marR="0" indent="-685800" algn="l" defTabSz="584200" rtl="0" latinLnBrk="0">
        <a:lnSpc>
          <a:spcPct val="80000"/>
        </a:lnSpc>
        <a:spcBef>
          <a:spcPts val="2400"/>
        </a:spcBef>
        <a:spcAft>
          <a:spcPts val="0"/>
        </a:spcAft>
        <a:buClr>
          <a:srgbClr val="57BEF0"/>
        </a:buClr>
        <a:buSzPct val="250000"/>
        <a:buFontTx/>
        <a:buChar char="-"/>
        <a:tabLst/>
        <a:defRPr sz="4200" b="1" i="0" u="none" strike="noStrike" cap="none" spc="0" baseline="0">
          <a:solidFill>
            <a:srgbClr val="53585F"/>
          </a:solidFill>
          <a:uFillTx/>
          <a:latin typeface="Proxima Nova"/>
          <a:ea typeface="Proxima Nova"/>
          <a:cs typeface="Proxima Nova"/>
          <a:sym typeface="Proxima Nova"/>
        </a:defRPr>
      </a:lvl2pPr>
      <a:lvl3pPr marL="2057400" marR="0" indent="-685800" algn="l" defTabSz="584200" rtl="0" latinLnBrk="0">
        <a:lnSpc>
          <a:spcPct val="80000"/>
        </a:lnSpc>
        <a:spcBef>
          <a:spcPts val="2400"/>
        </a:spcBef>
        <a:spcAft>
          <a:spcPts val="0"/>
        </a:spcAft>
        <a:buClr>
          <a:srgbClr val="57BEF0"/>
        </a:buClr>
        <a:buSzPct val="250000"/>
        <a:buFontTx/>
        <a:buChar char="-"/>
        <a:tabLst/>
        <a:defRPr sz="4200" b="1" i="0" u="none" strike="noStrike" cap="none" spc="0" baseline="0">
          <a:solidFill>
            <a:srgbClr val="53585F"/>
          </a:solidFill>
          <a:uFillTx/>
          <a:latin typeface="Proxima Nova"/>
          <a:ea typeface="Proxima Nova"/>
          <a:cs typeface="Proxima Nova"/>
          <a:sym typeface="Proxima Nova"/>
        </a:defRPr>
      </a:lvl3pPr>
      <a:lvl4pPr marL="2743200" marR="0" indent="-685800" algn="l" defTabSz="584200" rtl="0" latinLnBrk="0">
        <a:lnSpc>
          <a:spcPct val="80000"/>
        </a:lnSpc>
        <a:spcBef>
          <a:spcPts val="2400"/>
        </a:spcBef>
        <a:spcAft>
          <a:spcPts val="0"/>
        </a:spcAft>
        <a:buClr>
          <a:srgbClr val="57BEF0"/>
        </a:buClr>
        <a:buSzPct val="250000"/>
        <a:buFontTx/>
        <a:buChar char="-"/>
        <a:tabLst/>
        <a:defRPr sz="4200" b="1" i="0" u="none" strike="noStrike" cap="none" spc="0" baseline="0">
          <a:solidFill>
            <a:srgbClr val="53585F"/>
          </a:solidFill>
          <a:uFillTx/>
          <a:latin typeface="Proxima Nova"/>
          <a:ea typeface="Proxima Nova"/>
          <a:cs typeface="Proxima Nova"/>
          <a:sym typeface="Proxima Nova"/>
        </a:defRPr>
      </a:lvl4pPr>
      <a:lvl5pPr marL="3429000" marR="0" indent="-685800" algn="l" defTabSz="584200" rtl="0" latinLnBrk="0">
        <a:lnSpc>
          <a:spcPct val="80000"/>
        </a:lnSpc>
        <a:spcBef>
          <a:spcPts val="2400"/>
        </a:spcBef>
        <a:spcAft>
          <a:spcPts val="0"/>
        </a:spcAft>
        <a:buClr>
          <a:srgbClr val="57BEF0"/>
        </a:buClr>
        <a:buSzPct val="250000"/>
        <a:buFontTx/>
        <a:buChar char="-"/>
        <a:tabLst/>
        <a:defRPr sz="4200" b="1" i="0" u="none" strike="noStrike" cap="none" spc="0" baseline="0">
          <a:solidFill>
            <a:srgbClr val="53585F"/>
          </a:solidFill>
          <a:uFillTx/>
          <a:latin typeface="Proxima Nova"/>
          <a:ea typeface="Proxima Nova"/>
          <a:cs typeface="Proxima Nova"/>
          <a:sym typeface="Proxima Nova"/>
        </a:defRPr>
      </a:lvl5pPr>
      <a:lvl6pPr marL="4114800" marR="0" indent="-685800" algn="l" defTabSz="584200" rtl="0" latinLnBrk="0">
        <a:lnSpc>
          <a:spcPct val="80000"/>
        </a:lnSpc>
        <a:spcBef>
          <a:spcPts val="2400"/>
        </a:spcBef>
        <a:spcAft>
          <a:spcPts val="0"/>
        </a:spcAft>
        <a:buClr>
          <a:srgbClr val="57BEF0"/>
        </a:buClr>
        <a:buSzPct val="250000"/>
        <a:buFontTx/>
        <a:buChar char="-"/>
        <a:tabLst/>
        <a:defRPr sz="4200" b="1" i="0" u="none" strike="noStrike" cap="none" spc="0" baseline="0">
          <a:solidFill>
            <a:srgbClr val="53585F"/>
          </a:solidFill>
          <a:uFillTx/>
          <a:latin typeface="Proxima Nova"/>
          <a:ea typeface="Proxima Nova"/>
          <a:cs typeface="Proxima Nova"/>
          <a:sym typeface="Proxima Nova"/>
        </a:defRPr>
      </a:lvl6pPr>
      <a:lvl7pPr marL="4800600" marR="0" indent="-685800" algn="l" defTabSz="584200" rtl="0" latinLnBrk="0">
        <a:lnSpc>
          <a:spcPct val="80000"/>
        </a:lnSpc>
        <a:spcBef>
          <a:spcPts val="2400"/>
        </a:spcBef>
        <a:spcAft>
          <a:spcPts val="0"/>
        </a:spcAft>
        <a:buClr>
          <a:srgbClr val="57BEF0"/>
        </a:buClr>
        <a:buSzPct val="250000"/>
        <a:buFontTx/>
        <a:buChar char="-"/>
        <a:tabLst/>
        <a:defRPr sz="4200" b="1" i="0" u="none" strike="noStrike" cap="none" spc="0" baseline="0">
          <a:solidFill>
            <a:srgbClr val="53585F"/>
          </a:solidFill>
          <a:uFillTx/>
          <a:latin typeface="Proxima Nova"/>
          <a:ea typeface="Proxima Nova"/>
          <a:cs typeface="Proxima Nova"/>
          <a:sym typeface="Proxima Nova"/>
        </a:defRPr>
      </a:lvl7pPr>
      <a:lvl8pPr marL="5486400" marR="0" indent="-685800" algn="l" defTabSz="584200" rtl="0" latinLnBrk="0">
        <a:lnSpc>
          <a:spcPct val="80000"/>
        </a:lnSpc>
        <a:spcBef>
          <a:spcPts val="2400"/>
        </a:spcBef>
        <a:spcAft>
          <a:spcPts val="0"/>
        </a:spcAft>
        <a:buClr>
          <a:srgbClr val="57BEF0"/>
        </a:buClr>
        <a:buSzPct val="250000"/>
        <a:buFontTx/>
        <a:buChar char="-"/>
        <a:tabLst/>
        <a:defRPr sz="4200" b="1" i="0" u="none" strike="noStrike" cap="none" spc="0" baseline="0">
          <a:solidFill>
            <a:srgbClr val="53585F"/>
          </a:solidFill>
          <a:uFillTx/>
          <a:latin typeface="Proxima Nova"/>
          <a:ea typeface="Proxima Nova"/>
          <a:cs typeface="Proxima Nova"/>
          <a:sym typeface="Proxima Nova"/>
        </a:defRPr>
      </a:lvl8pPr>
      <a:lvl9pPr marL="6172200" marR="0" indent="-685800" algn="l" defTabSz="584200" rtl="0" latinLnBrk="0">
        <a:lnSpc>
          <a:spcPct val="80000"/>
        </a:lnSpc>
        <a:spcBef>
          <a:spcPts val="2400"/>
        </a:spcBef>
        <a:spcAft>
          <a:spcPts val="0"/>
        </a:spcAft>
        <a:buClr>
          <a:srgbClr val="57BEF0"/>
        </a:buClr>
        <a:buSzPct val="250000"/>
        <a:buFontTx/>
        <a:buChar char="-"/>
        <a:tabLst/>
        <a:defRPr sz="4200" b="1" i="0" u="none" strike="noStrike" cap="none" spc="0" baseline="0">
          <a:solidFill>
            <a:srgbClr val="53585F"/>
          </a:solidFill>
          <a:uFillTx/>
          <a:latin typeface="Proxima Nova"/>
          <a:ea typeface="Proxima Nova"/>
          <a:cs typeface="Proxima Nova"/>
          <a:sym typeface="Proxima Nova"/>
        </a:defRPr>
      </a:lvl9pPr>
    </p:bodyStyle>
    <p:otherStyle>
      <a:lvl1pPr marL="0" marR="0" indent="0" algn="l" defTabSz="825500" rtl="0" latinLnBrk="0">
        <a:lnSpc>
          <a:spcPts val="26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Proxima Nova Medium"/>
        </a:defRPr>
      </a:lvl1pPr>
      <a:lvl2pPr marL="0" marR="0" indent="457200" algn="l" defTabSz="825500" rtl="0" latinLnBrk="0">
        <a:lnSpc>
          <a:spcPts val="26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Proxima Nova Medium"/>
        </a:defRPr>
      </a:lvl2pPr>
      <a:lvl3pPr marL="0" marR="0" indent="914400" algn="l" defTabSz="825500" rtl="0" latinLnBrk="0">
        <a:lnSpc>
          <a:spcPts val="26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Proxima Nova Medium"/>
        </a:defRPr>
      </a:lvl3pPr>
      <a:lvl4pPr marL="0" marR="0" indent="1371600" algn="l" defTabSz="825500" rtl="0" latinLnBrk="0">
        <a:lnSpc>
          <a:spcPts val="26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Proxima Nova Medium"/>
        </a:defRPr>
      </a:lvl4pPr>
      <a:lvl5pPr marL="0" marR="0" indent="1828800" algn="l" defTabSz="825500" rtl="0" latinLnBrk="0">
        <a:lnSpc>
          <a:spcPts val="26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Proxima Nova Medium"/>
        </a:defRPr>
      </a:lvl5pPr>
      <a:lvl6pPr marL="0" marR="0" indent="2286000" algn="l" defTabSz="825500" rtl="0" latinLnBrk="0">
        <a:lnSpc>
          <a:spcPts val="26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Proxima Nova Medium"/>
        </a:defRPr>
      </a:lvl6pPr>
      <a:lvl7pPr marL="0" marR="0" indent="2743200" algn="l" defTabSz="825500" rtl="0" latinLnBrk="0">
        <a:lnSpc>
          <a:spcPts val="26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Proxima Nova Medium"/>
        </a:defRPr>
      </a:lvl7pPr>
      <a:lvl8pPr marL="0" marR="0" indent="3200400" algn="l" defTabSz="825500" rtl="0" latinLnBrk="0">
        <a:lnSpc>
          <a:spcPts val="26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Proxima Nova Medium"/>
        </a:defRPr>
      </a:lvl8pPr>
      <a:lvl9pPr marL="0" marR="0" indent="3657600" algn="l" defTabSz="825500" rtl="0" latinLnBrk="0">
        <a:lnSpc>
          <a:spcPts val="26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Proxima Nova Medium"/>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150" name="Çarpıcı, düz renklerde (yeşil, mavi, pembe ve sarı) kıyafetler giymiş iki yetişkin" descr="Çarpıcı, düz renklerde (yeşil, mavi, pembe ve sarı) kıyafetler giymiş iki yetişkin"/>
          <p:cNvPicPr>
            <a:picLocks noGrp="1" noChangeAspect="1"/>
          </p:cNvPicPr>
          <p:nvPr>
            <p:ph type="pic" idx="21"/>
          </p:nvPr>
        </p:nvPicPr>
        <p:blipFill>
          <a:blip r:embed="rId2"/>
          <a:srcRect l="155" t="1879" r="207" b="1879"/>
          <a:stretch>
            <a:fillRect/>
          </a:stretch>
        </p:blipFill>
        <p:spPr>
          <a:xfrm>
            <a:off x="0" y="0"/>
            <a:ext cx="24384000" cy="13716000"/>
          </a:xfrm>
          <a:prstGeom prst="rect">
            <a:avLst/>
          </a:prstGeom>
        </p:spPr>
      </p:pic>
      <p:sp>
        <p:nvSpPr>
          <p:cNvPr id="151" name="Uğurcan YANIK"/>
          <p:cNvSpPr txBox="1">
            <a:spLocks noGrp="1"/>
          </p:cNvSpPr>
          <p:nvPr>
            <p:ph type="body" sz="quarter" idx="1"/>
          </p:nvPr>
        </p:nvSpPr>
        <p:spPr>
          <a:prstGeom prst="rect">
            <a:avLst/>
          </a:prstGeom>
        </p:spPr>
        <p:txBody>
          <a:bodyPr/>
          <a:lstStyle/>
          <a:p>
            <a:r>
              <a:t>Uğurcan YANIK</a:t>
            </a:r>
          </a:p>
        </p:txBody>
      </p:sp>
      <p:sp>
        <p:nvSpPr>
          <p:cNvPr id="152" name="ınfluencer comment revıew"/>
          <p:cNvSpPr txBox="1">
            <a:spLocks noGrp="1"/>
          </p:cNvSpPr>
          <p:nvPr>
            <p:ph type="title"/>
          </p:nvPr>
        </p:nvSpPr>
        <p:spPr>
          <a:prstGeom prst="rect">
            <a:avLst/>
          </a:prstGeom>
        </p:spPr>
        <p:txBody>
          <a:bodyPr>
            <a:normAutofit fontScale="90000"/>
          </a:bodyPr>
          <a:lstStyle/>
          <a:p>
            <a:r>
              <a:t>ınfluencer comment revıew</a:t>
            </a:r>
          </a:p>
        </p:txBody>
      </p:sp>
      <p:sp>
        <p:nvSpPr>
          <p:cNvPr id="153" name="Usersdot"/>
          <p:cNvSpPr txBox="1">
            <a:spLocks noGrp="1"/>
          </p:cNvSpPr>
          <p:nvPr>
            <p:ph type="body" idx="2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Usersdot</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5E5E5E"/>
        </a:solidFill>
        <a:effectLst/>
      </p:bgPr>
    </p:bg>
    <p:spTree>
      <p:nvGrpSpPr>
        <p:cNvPr id="1" name=""/>
        <p:cNvGrpSpPr/>
        <p:nvPr/>
      </p:nvGrpSpPr>
      <p:grpSpPr>
        <a:xfrm>
          <a:off x="0" y="0"/>
          <a:ext cx="0" cy="0"/>
          <a:chOff x="0" y="0"/>
          <a:chExt cx="0" cy="0"/>
        </a:xfrm>
      </p:grpSpPr>
      <p:sp>
        <p:nvSpPr>
          <p:cNvPr id="178" name="projenin gerçekleştirilmesi"/>
          <p:cNvSpPr txBox="1">
            <a:spLocks noGrp="1"/>
          </p:cNvSpPr>
          <p:nvPr>
            <p:ph type="title"/>
          </p:nvPr>
        </p:nvSpPr>
        <p:spPr>
          <a:prstGeom prst="rect">
            <a:avLst/>
          </a:prstGeom>
        </p:spPr>
        <p:txBody>
          <a:bodyPr>
            <a:normAutofit fontScale="90000"/>
          </a:bodyPr>
          <a:lstStyle/>
          <a:p>
            <a:r>
              <a:t>projenin gerçekleştirilmesi</a:t>
            </a:r>
          </a:p>
        </p:txBody>
      </p:sp>
      <p:sp>
        <p:nvSpPr>
          <p:cNvPr id="179" name="Ürünün zaten varolan bir proje olduğu için büyük bir geliştirme yapılmayacaktır.…"/>
          <p:cNvSpPr txBox="1">
            <a:spLocks noGrp="1"/>
          </p:cNvSpPr>
          <p:nvPr>
            <p:ph type="body" idx="1"/>
          </p:nvPr>
        </p:nvSpPr>
        <p:spPr>
          <a:prstGeom prst="rect">
            <a:avLst/>
          </a:prstGeom>
        </p:spPr>
        <p:txBody>
          <a:bodyPr/>
          <a:lstStyle/>
          <a:p>
            <a:pPr marL="228600" indent="-228600">
              <a:buSzPct val="100000"/>
              <a:buChar char="•"/>
            </a:pPr>
            <a:r>
              <a:t> Ürünün zaten varolan bir proje olduğu için büyük bir geliştirme yapılmayacaktır.</a:t>
            </a:r>
          </a:p>
          <a:p>
            <a:pPr marL="228600" indent="-228600">
              <a:buSzPct val="100000"/>
              <a:buChar char="•"/>
            </a:pPr>
            <a:r>
              <a:t> Ürün analizleri sonrasında bildirimler ayarlanacaktır. (net promoter score sonrasında belirlenmiştir.)</a:t>
            </a:r>
          </a:p>
          <a:p>
            <a:pPr marL="228600" indent="-228600">
              <a:buSzPct val="100000"/>
              <a:buChar char="•"/>
            </a:pPr>
            <a:r>
              <a:t> Analizler sonrasında müşteriler ile haftalık toplantılarda gelişimler gösterilecektir. (net promoter score sonrasında belirlenmiştir.)</a:t>
            </a:r>
          </a:p>
          <a:p>
            <a:pPr marL="228600" indent="-228600">
              <a:buSzPct val="100000"/>
              <a:buChar char="•"/>
            </a:pPr>
            <a:r>
              <a:t> Aylık periyotlar ile gelişimler daha detaylı incelenecektir.</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181" name="Çarpıcı, düz renklerde (yeşil, mavi, pembe ve sarı) kıyafetler giymiş iki yetişkin" descr="Çarpıcı, düz renklerde (yeşil, mavi, pembe ve sarı) kıyafetler giymiş iki yetişkin"/>
          <p:cNvPicPr>
            <a:picLocks noGrp="1" noChangeAspect="1"/>
          </p:cNvPicPr>
          <p:nvPr>
            <p:ph type="pic" idx="21"/>
          </p:nvPr>
        </p:nvPicPr>
        <p:blipFill>
          <a:blip r:embed="rId2"/>
          <a:srcRect l="155" t="1879" r="207" b="1879"/>
          <a:stretch>
            <a:fillRect/>
          </a:stretch>
        </p:blipFill>
        <p:spPr>
          <a:xfrm>
            <a:off x="0" y="0"/>
            <a:ext cx="24384000" cy="13716000"/>
          </a:xfrm>
          <a:prstGeom prst="rect">
            <a:avLst/>
          </a:prstGeom>
        </p:spPr>
      </p:pic>
      <p:sp>
        <p:nvSpPr>
          <p:cNvPr id="182" name="SWOT ANALİZİ"/>
          <p:cNvSpPr txBox="1">
            <a:spLocks noGrp="1"/>
          </p:cNvSpPr>
          <p:nvPr>
            <p:ph type="title"/>
          </p:nvPr>
        </p:nvSpPr>
        <p:spPr>
          <a:xfrm>
            <a:off x="863748" y="7839861"/>
            <a:ext cx="21945601" cy="5524501"/>
          </a:xfrm>
          <a:prstGeom prst="rect">
            <a:avLst/>
          </a:prstGeom>
        </p:spPr>
        <p:txBody>
          <a:bodyPr/>
          <a:lstStyle>
            <a:lvl1pPr algn="ctr">
              <a:defRPr>
                <a:solidFill>
                  <a:srgbClr val="FFD74C"/>
                </a:solidFill>
              </a:defRPr>
            </a:lvl1pPr>
          </a:lstStyle>
          <a:p>
            <a:r>
              <a:t>SWOT ANALİZİ</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4" name="Tablo"/>
          <p:cNvGraphicFramePr/>
          <p:nvPr/>
        </p:nvGraphicFramePr>
        <p:xfrm>
          <a:off x="3264233" y="789254"/>
          <a:ext cx="17855534" cy="11633326"/>
        </p:xfrm>
        <a:graphic>
          <a:graphicData uri="http://schemas.openxmlformats.org/drawingml/2006/table">
            <a:tbl>
              <a:tblPr>
                <a:tableStyleId>{C7B018BB-80A7-4F77-B60F-C8B233D01FF8}</a:tableStyleId>
              </a:tblPr>
              <a:tblGrid>
                <a:gridCol w="8927767">
                  <a:extLst>
                    <a:ext uri="{9D8B030D-6E8A-4147-A177-3AD203B41FA5}">
                      <a16:colId xmlns:a16="http://schemas.microsoft.com/office/drawing/2014/main" val="20000"/>
                    </a:ext>
                  </a:extLst>
                </a:gridCol>
                <a:gridCol w="8927767">
                  <a:extLst>
                    <a:ext uri="{9D8B030D-6E8A-4147-A177-3AD203B41FA5}">
                      <a16:colId xmlns:a16="http://schemas.microsoft.com/office/drawing/2014/main" val="20001"/>
                    </a:ext>
                  </a:extLst>
                </a:gridCol>
              </a:tblGrid>
              <a:tr h="5816663">
                <a:tc>
                  <a:txBody>
                    <a:bodyPr/>
                    <a:lstStyle/>
                    <a:p>
                      <a:pPr lvl="1" algn="ctr" defTabSz="584200">
                        <a:lnSpc>
                          <a:spcPct val="80000"/>
                        </a:lnSpc>
                        <a:defRPr sz="10000" cap="all" spc="-100">
                          <a:solidFill>
                            <a:srgbClr val="FFD74C"/>
                          </a:solidFill>
                          <a:latin typeface="+mn-lt"/>
                          <a:ea typeface="+mn-ea"/>
                          <a:cs typeface="+mn-cs"/>
                          <a:sym typeface="Druk Medium"/>
                        </a:defRPr>
                      </a:pPr>
                      <a:r>
                        <a:t>Güçlü Yönler</a:t>
                      </a:r>
                    </a:p>
                    <a:p>
                      <a:pPr defTabSz="584200">
                        <a:lnSpc>
                          <a:spcPct val="80000"/>
                        </a:lnSpc>
                        <a:spcBef>
                          <a:spcPts val="2400"/>
                        </a:spcBef>
                        <a:defRPr sz="4200" b="1">
                          <a:solidFill>
                            <a:srgbClr val="FFFFFF"/>
                          </a:solidFill>
                          <a:sym typeface="Proxima Nova"/>
                        </a:defRPr>
                      </a:pPr>
                      <a:r>
                        <a:t>Benzersiz ve güçlü bir yazılım</a:t>
                      </a:r>
                    </a:p>
                    <a:p>
                      <a:pPr defTabSz="584200">
                        <a:lnSpc>
                          <a:spcPct val="80000"/>
                        </a:lnSpc>
                        <a:spcBef>
                          <a:spcPts val="2400"/>
                        </a:spcBef>
                        <a:defRPr sz="4200" b="1">
                          <a:solidFill>
                            <a:srgbClr val="FFFFFF"/>
                          </a:solidFill>
                          <a:sym typeface="Proxima Nova"/>
                        </a:defRPr>
                      </a:pPr>
                      <a:r>
                        <a:t>Türk şirketi</a:t>
                      </a:r>
                    </a:p>
                    <a:p>
                      <a:pPr defTabSz="584200">
                        <a:lnSpc>
                          <a:spcPct val="80000"/>
                        </a:lnSpc>
                        <a:spcBef>
                          <a:spcPts val="2400"/>
                        </a:spcBef>
                        <a:defRPr sz="4200" b="1">
                          <a:solidFill>
                            <a:srgbClr val="FFFFFF"/>
                          </a:solidFill>
                          <a:sym typeface="Proxima Nova"/>
                        </a:defRPr>
                      </a:pPr>
                      <a:r>
                        <a:t>Türkçe, İngilizce ve Almanca desteği</a:t>
                      </a:r>
                    </a:p>
                    <a:p>
                      <a:pPr defTabSz="584200">
                        <a:lnSpc>
                          <a:spcPct val="80000"/>
                        </a:lnSpc>
                        <a:spcBef>
                          <a:spcPts val="2400"/>
                        </a:spcBef>
                        <a:defRPr sz="4200" b="1">
                          <a:solidFill>
                            <a:srgbClr val="FFFFFF"/>
                          </a:solidFill>
                          <a:sym typeface="Proxima Nova"/>
                        </a:defRPr>
                      </a:pPr>
                      <a:r>
                        <a:t>Müşteri Desteği</a:t>
                      </a:r>
                    </a:p>
                    <a:p>
                      <a:pPr defTabSz="584200">
                        <a:lnSpc>
                          <a:spcPct val="80000"/>
                        </a:lnSpc>
                        <a:spcBef>
                          <a:spcPts val="2400"/>
                        </a:spcBef>
                        <a:defRPr sz="4200" b="1">
                          <a:solidFill>
                            <a:srgbClr val="FFFFFF"/>
                          </a:solidFill>
                          <a:sym typeface="Proxima Nova"/>
                        </a:defRPr>
                      </a:pPr>
                      <a:r>
                        <a:t>Geniş müşteri skalası</a:t>
                      </a:r>
                    </a:p>
                  </a:txBody>
                  <a:tcPr marL="50800" marR="50800" marT="50800" marB="50800" horzOverflow="overflow">
                    <a:lnL w="12700">
                      <a:miter lim="400000"/>
                    </a:lnL>
                    <a:lnT w="12700">
                      <a:miter lim="400000"/>
                    </a:lnT>
                    <a:solidFill>
                      <a:srgbClr val="5E5E5E"/>
                    </a:solidFill>
                  </a:tcPr>
                </a:tc>
                <a:tc>
                  <a:txBody>
                    <a:bodyPr/>
                    <a:lstStyle/>
                    <a:p>
                      <a:pPr lvl="1" algn="ctr" defTabSz="584200">
                        <a:lnSpc>
                          <a:spcPct val="80000"/>
                        </a:lnSpc>
                        <a:defRPr sz="10000" cap="all" spc="-100">
                          <a:solidFill>
                            <a:srgbClr val="FFD74C"/>
                          </a:solidFill>
                          <a:latin typeface="+mn-lt"/>
                          <a:ea typeface="+mn-ea"/>
                          <a:cs typeface="+mn-cs"/>
                          <a:sym typeface="Druk Medium"/>
                        </a:defRPr>
                      </a:pPr>
                      <a:r>
                        <a:t>Zayıf Yönler</a:t>
                      </a:r>
                    </a:p>
                    <a:p>
                      <a:pPr defTabSz="584200">
                        <a:lnSpc>
                          <a:spcPct val="80000"/>
                        </a:lnSpc>
                        <a:spcBef>
                          <a:spcPts val="2400"/>
                        </a:spcBef>
                        <a:defRPr sz="4200" b="1">
                          <a:solidFill>
                            <a:srgbClr val="FFFFFF"/>
                          </a:solidFill>
                          <a:sym typeface="Proxima Nova"/>
                        </a:defRPr>
                      </a:pPr>
                      <a:r>
                        <a:t>Sistemin yapay zeka için veri setlerinin çok gelişmiş olmayışı</a:t>
                      </a:r>
                    </a:p>
                    <a:p>
                      <a:pPr defTabSz="584200">
                        <a:lnSpc>
                          <a:spcPct val="80000"/>
                        </a:lnSpc>
                        <a:spcBef>
                          <a:spcPts val="2400"/>
                        </a:spcBef>
                        <a:defRPr sz="4200" b="1">
                          <a:solidFill>
                            <a:srgbClr val="FFFFFF"/>
                          </a:solidFill>
                          <a:sym typeface="Proxima Nova"/>
                        </a:defRPr>
                      </a:pPr>
                      <a:r>
                        <a:t>Varolan sisteme çok farklı ve kullanılabilir bir özellik eklenmiyor oluşu</a:t>
                      </a:r>
                    </a:p>
                  </a:txBody>
                  <a:tcPr marL="50800" marR="50800" marT="50800" marB="50800" horzOverflow="overflow">
                    <a:lnR w="12700">
                      <a:miter lim="400000"/>
                    </a:lnR>
                    <a:lnT w="12700">
                      <a:miter lim="400000"/>
                    </a:lnT>
                    <a:solidFill>
                      <a:srgbClr val="5E5E5E"/>
                    </a:solidFill>
                  </a:tcPr>
                </a:tc>
                <a:extLst>
                  <a:ext uri="{0D108BD9-81ED-4DB2-BD59-A6C34878D82A}">
                    <a16:rowId xmlns:a16="http://schemas.microsoft.com/office/drawing/2014/main" val="10000"/>
                  </a:ext>
                </a:extLst>
              </a:tr>
              <a:tr h="5816663">
                <a:tc>
                  <a:txBody>
                    <a:bodyPr/>
                    <a:lstStyle/>
                    <a:p>
                      <a:pPr lvl="1" algn="ctr" defTabSz="584200">
                        <a:lnSpc>
                          <a:spcPct val="80000"/>
                        </a:lnSpc>
                        <a:defRPr sz="10000" cap="all" spc="-100">
                          <a:solidFill>
                            <a:srgbClr val="FFD74C"/>
                          </a:solidFill>
                          <a:latin typeface="+mn-lt"/>
                          <a:ea typeface="+mn-ea"/>
                          <a:cs typeface="+mn-cs"/>
                          <a:sym typeface="Druk Medium"/>
                        </a:defRPr>
                      </a:pPr>
                      <a:r>
                        <a:t>Fırsatlar</a:t>
                      </a:r>
                    </a:p>
                    <a:p>
                      <a:pPr defTabSz="584200">
                        <a:lnSpc>
                          <a:spcPct val="80000"/>
                        </a:lnSpc>
                        <a:spcBef>
                          <a:spcPts val="2400"/>
                        </a:spcBef>
                        <a:defRPr sz="4200" b="1">
                          <a:solidFill>
                            <a:srgbClr val="FFFFFF"/>
                          </a:solidFill>
                          <a:sym typeface="Proxima Nova"/>
                        </a:defRPr>
                      </a:pPr>
                      <a:r>
                        <a:t>Farklı ve yaygın olmayan bir veri seti elde etmek</a:t>
                      </a:r>
                    </a:p>
                    <a:p>
                      <a:pPr defTabSz="584200">
                        <a:lnSpc>
                          <a:spcPct val="80000"/>
                        </a:lnSpc>
                        <a:spcBef>
                          <a:spcPts val="2400"/>
                        </a:spcBef>
                        <a:defRPr sz="4200" b="1">
                          <a:solidFill>
                            <a:srgbClr val="FFFFFF"/>
                          </a:solidFill>
                          <a:sym typeface="Proxima Nova"/>
                        </a:defRPr>
                      </a:pPr>
                      <a:r>
                        <a:t>Sosyal medya kullanımının hızlı artışı</a:t>
                      </a:r>
                    </a:p>
                    <a:p>
                      <a:pPr defTabSz="584200">
                        <a:lnSpc>
                          <a:spcPct val="80000"/>
                        </a:lnSpc>
                        <a:spcBef>
                          <a:spcPts val="2400"/>
                        </a:spcBef>
                        <a:defRPr sz="4200" b="1">
                          <a:solidFill>
                            <a:srgbClr val="FFFFFF"/>
                          </a:solidFill>
                          <a:sym typeface="Proxima Nova"/>
                        </a:defRPr>
                      </a:pPr>
                      <a:r>
                        <a:t>Maliyet artışının minimum düzeyde olması</a:t>
                      </a:r>
                    </a:p>
                  </a:txBody>
                  <a:tcPr marL="50800" marR="50800" marT="50800" marB="50800" horzOverflow="overflow">
                    <a:lnL w="12700">
                      <a:miter lim="400000"/>
                    </a:lnL>
                    <a:lnB w="12700">
                      <a:miter lim="400000"/>
                    </a:lnB>
                    <a:solidFill>
                      <a:srgbClr val="5E5E5E"/>
                    </a:solidFill>
                  </a:tcPr>
                </a:tc>
                <a:tc>
                  <a:txBody>
                    <a:bodyPr/>
                    <a:lstStyle/>
                    <a:p>
                      <a:pPr lvl="1" algn="ctr" defTabSz="584200">
                        <a:lnSpc>
                          <a:spcPct val="80000"/>
                        </a:lnSpc>
                        <a:defRPr sz="10000" cap="all" spc="-100">
                          <a:solidFill>
                            <a:srgbClr val="FFD74C"/>
                          </a:solidFill>
                          <a:latin typeface="+mn-lt"/>
                          <a:ea typeface="+mn-ea"/>
                          <a:cs typeface="+mn-cs"/>
                          <a:sym typeface="Druk Medium"/>
                        </a:defRPr>
                      </a:pPr>
                      <a:r>
                        <a:t>Tehditler</a:t>
                      </a:r>
                    </a:p>
                    <a:p>
                      <a:pPr defTabSz="584200">
                        <a:lnSpc>
                          <a:spcPct val="80000"/>
                        </a:lnSpc>
                        <a:spcBef>
                          <a:spcPts val="2400"/>
                        </a:spcBef>
                        <a:defRPr sz="4200" b="1">
                          <a:solidFill>
                            <a:srgbClr val="FFFFFF"/>
                          </a:solidFill>
                          <a:sym typeface="Proxima Nova"/>
                        </a:defRPr>
                      </a:pPr>
                      <a:r>
                        <a:t>Rakip firmaların da aynı türde ürün çıkartması</a:t>
                      </a:r>
                    </a:p>
                    <a:p>
                      <a:pPr defTabSz="584200">
                        <a:lnSpc>
                          <a:spcPct val="80000"/>
                        </a:lnSpc>
                        <a:spcBef>
                          <a:spcPts val="2400"/>
                        </a:spcBef>
                        <a:defRPr sz="4200" b="1">
                          <a:solidFill>
                            <a:srgbClr val="FFFFFF"/>
                          </a:solidFill>
                          <a:sym typeface="Proxima Nova"/>
                        </a:defRPr>
                      </a:pPr>
                      <a:r>
                        <a:t>Herkesin kendisini influencer olarak tanıtması ve artan reklamlar.</a:t>
                      </a:r>
                    </a:p>
                    <a:p>
                      <a:pPr defTabSz="584200">
                        <a:lnSpc>
                          <a:spcPct val="80000"/>
                        </a:lnSpc>
                        <a:spcBef>
                          <a:spcPts val="2400"/>
                        </a:spcBef>
                        <a:defRPr sz="4200" b="1">
                          <a:solidFill>
                            <a:srgbClr val="FFFFFF"/>
                          </a:solidFill>
                          <a:sym typeface="Proxima Nova"/>
                        </a:defRPr>
                      </a:pPr>
                      <a:r>
                        <a:t>Bot yorum hesaplarının çok olması</a:t>
                      </a:r>
                    </a:p>
                  </a:txBody>
                  <a:tcPr marL="50800" marR="50800" marT="50800" marB="50800" horzOverflow="overflow">
                    <a:lnR w="12700">
                      <a:miter lim="400000"/>
                    </a:lnR>
                    <a:lnB w="12700">
                      <a:miter lim="400000"/>
                    </a:lnB>
                    <a:solidFill>
                      <a:srgbClr val="5E5E5E"/>
                    </a:solidFill>
                  </a:tcPr>
                </a:tc>
                <a:extLst>
                  <a:ext uri="{0D108BD9-81ED-4DB2-BD59-A6C34878D82A}">
                    <a16:rowId xmlns:a16="http://schemas.microsoft.com/office/drawing/2014/main" val="10001"/>
                  </a:ext>
                </a:extLst>
              </a:tr>
            </a:tbl>
          </a:graphicData>
        </a:graphic>
      </p:graphicFrame>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2">
            <a:hueOff val="-113182"/>
            <a:satOff val="-20203"/>
            <a:lumOff val="18830"/>
          </a:schemeClr>
        </a:solidFill>
        <a:effectLst/>
      </p:bgPr>
    </p:bg>
    <p:spTree>
      <p:nvGrpSpPr>
        <p:cNvPr id="1" name=""/>
        <p:cNvGrpSpPr/>
        <p:nvPr/>
      </p:nvGrpSpPr>
      <p:grpSpPr>
        <a:xfrm>
          <a:off x="0" y="0"/>
          <a:ext cx="0" cy="0"/>
          <a:chOff x="0" y="0"/>
          <a:chExt cx="0" cy="0"/>
        </a:xfrm>
      </p:grpSpPr>
      <p:graphicFrame>
        <p:nvGraphicFramePr>
          <p:cNvPr id="186" name="2B Alan Grafiği"/>
          <p:cNvGraphicFramePr/>
          <p:nvPr/>
        </p:nvGraphicFramePr>
        <p:xfrm>
          <a:off x="2465603" y="2787178"/>
          <a:ext cx="20085850" cy="5782444"/>
        </p:xfrm>
        <a:graphic>
          <a:graphicData uri="http://schemas.openxmlformats.org/drawingml/2006/chart">
            <c:chart xmlns:c="http://schemas.openxmlformats.org/drawingml/2006/chart" xmlns:r="http://schemas.openxmlformats.org/officeDocument/2006/relationships" r:id="rId2"/>
          </a:graphicData>
        </a:graphic>
      </p:graphicFrame>
      <p:sp>
        <p:nvSpPr>
          <p:cNvPr id="187" name="REVİEW ANALİZİ"/>
          <p:cNvSpPr txBox="1">
            <a:spLocks noGrp="1"/>
          </p:cNvSpPr>
          <p:nvPr>
            <p:ph type="title" idx="4294967295"/>
          </p:nvPr>
        </p:nvSpPr>
        <p:spPr>
          <a:xfrm>
            <a:off x="1219200" y="1029625"/>
            <a:ext cx="21945600" cy="2298701"/>
          </a:xfrm>
          <a:prstGeom prst="rect">
            <a:avLst/>
          </a:prstGeom>
        </p:spPr>
        <p:txBody>
          <a:bodyPr/>
          <a:lstStyle>
            <a:lvl1pPr marL="431800" indent="-431800" algn="ctr">
              <a:defRPr sz="14000" spc="0">
                <a:solidFill>
                  <a:srgbClr val="5E5E5E"/>
                </a:solidFill>
              </a:defRPr>
            </a:lvl1pPr>
          </a:lstStyle>
          <a:p>
            <a:r>
              <a:t>REVİEW ANALİZİ</a:t>
            </a:r>
          </a:p>
        </p:txBody>
      </p:sp>
      <p:sp>
        <p:nvSpPr>
          <p:cNvPr id="188" name="KASIMDA BÜYÜK BİR BÜYÜME HEDEFLENİYOR ÇÜNKÜ KASIM AYNI ZAMANDA BÜYÜK İNDİRİM AYIDIR. BU BÜYÜME HEDEFİ AYNI ŞEKİLDE YENİ ÜRÜN OLAN ÜNLÜLER VE İNFLUENCERLAR İÇİN REVİEW ANALİZİ İÇİN DE GEÇERLİDİR"/>
          <p:cNvSpPr txBox="1">
            <a:spLocks noGrp="1"/>
          </p:cNvSpPr>
          <p:nvPr>
            <p:ph type="body" sz="quarter" idx="1"/>
          </p:nvPr>
        </p:nvSpPr>
        <p:spPr>
          <a:xfrm>
            <a:off x="2634453" y="9616341"/>
            <a:ext cx="19641607" cy="2835139"/>
          </a:xfrm>
          <a:prstGeom prst="rect">
            <a:avLst/>
          </a:prstGeom>
        </p:spPr>
        <p:txBody>
          <a:bodyPr>
            <a:normAutofit fontScale="85000" lnSpcReduction="10000"/>
          </a:bodyPr>
          <a:lstStyle>
            <a:lvl1pPr marL="220218" indent="-220218" algn="ctr" defTabSz="421004">
              <a:defRPr sz="7140">
                <a:solidFill>
                  <a:srgbClr val="5E5E5E"/>
                </a:solidFill>
              </a:defRPr>
            </a:lvl1pPr>
          </a:lstStyle>
          <a:p>
            <a:r>
              <a:t>KASIMDA BÜYÜK BİR BÜYÜME HEDEFLENİYOR ÇÜNKÜ KASIM AYNI ZAMANDA BÜYÜK İNDİRİM AYIDIR. BU BÜYÜME HEDEFİ AYNI ŞEKİLDE YENİ ÜRÜN OLAN ÜNLÜLER VE İNFLUENCERLAR İÇİN REVİEW ANALİZİ İÇİN DE GEÇERLİDİR</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user ınterface for company"/>
          <p:cNvSpPr txBox="1">
            <a:spLocks noGrp="1"/>
          </p:cNvSpPr>
          <p:nvPr>
            <p:ph type="title" idx="4294967295"/>
          </p:nvPr>
        </p:nvSpPr>
        <p:spPr>
          <a:xfrm>
            <a:off x="958535" y="389812"/>
            <a:ext cx="21945601" cy="2298701"/>
          </a:xfrm>
          <a:prstGeom prst="rect">
            <a:avLst/>
          </a:prstGeom>
        </p:spPr>
        <p:txBody>
          <a:bodyPr>
            <a:normAutofit fontScale="90000"/>
          </a:bodyPr>
          <a:lstStyle>
            <a:lvl1pPr marL="431800" indent="-431800">
              <a:defRPr sz="14000" spc="0">
                <a:solidFill>
                  <a:srgbClr val="FFFFFF"/>
                </a:solidFill>
              </a:defRPr>
            </a:lvl1pPr>
          </a:lstStyle>
          <a:p>
            <a:r>
              <a:t>user ınterface for company</a:t>
            </a:r>
          </a:p>
        </p:txBody>
      </p:sp>
      <p:graphicFrame>
        <p:nvGraphicFramePr>
          <p:cNvPr id="191" name="2B Pasta Grafik"/>
          <p:cNvGraphicFramePr/>
          <p:nvPr>
            <p:extLst>
              <p:ext uri="{D42A27DB-BD31-4B8C-83A1-F6EECF244321}">
                <p14:modId xmlns:p14="http://schemas.microsoft.com/office/powerpoint/2010/main" val="1905656189"/>
              </p:ext>
            </p:extLst>
          </p:nvPr>
        </p:nvGraphicFramePr>
        <p:xfrm>
          <a:off x="796360" y="2787178"/>
          <a:ext cx="8229601" cy="822960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92" name="Etkileşimli Sütun Grafiği"/>
          <p:cNvGraphicFramePr/>
          <p:nvPr/>
        </p:nvGraphicFramePr>
        <p:xfrm>
          <a:off x="11293823" y="2966949"/>
          <a:ext cx="10709834" cy="6946901"/>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192"/>
                                        </p:tgtEl>
                                        <p:attrNameLst>
                                          <p:attrName>style.visibility</p:attrName>
                                        </p:attrNameLst>
                                      </p:cBhvr>
                                      <p:to>
                                        <p:strVal val="visible"/>
                                      </p:to>
                                    </p:set>
                                    <p:animEffect transition="in" filter="dissolve">
                                      <p:cBhvr>
                                        <p:cTn id="7" dur="500"/>
                                        <p:tgtEl>
                                          <p:spTgt spid="1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2" grpId="1"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user ınterface for INfluencer"/>
          <p:cNvSpPr txBox="1">
            <a:spLocks noGrp="1"/>
          </p:cNvSpPr>
          <p:nvPr>
            <p:ph type="title" idx="4294967295"/>
          </p:nvPr>
        </p:nvSpPr>
        <p:spPr>
          <a:xfrm>
            <a:off x="958535" y="389812"/>
            <a:ext cx="21945601" cy="2298701"/>
          </a:xfrm>
          <a:prstGeom prst="rect">
            <a:avLst/>
          </a:prstGeom>
        </p:spPr>
        <p:txBody>
          <a:bodyPr>
            <a:normAutofit fontScale="90000"/>
          </a:bodyPr>
          <a:lstStyle>
            <a:lvl1pPr marL="431800" indent="-431800">
              <a:defRPr sz="14000" spc="0">
                <a:solidFill>
                  <a:srgbClr val="FFFFFF"/>
                </a:solidFill>
              </a:defRPr>
            </a:lvl1pPr>
          </a:lstStyle>
          <a:p>
            <a:r>
              <a:t>user ınterface for INfluencer</a:t>
            </a:r>
          </a:p>
        </p:txBody>
      </p:sp>
      <p:graphicFrame>
        <p:nvGraphicFramePr>
          <p:cNvPr id="195" name="2B Pasta Grafik"/>
          <p:cNvGraphicFramePr/>
          <p:nvPr/>
        </p:nvGraphicFramePr>
        <p:xfrm>
          <a:off x="796360" y="2787178"/>
          <a:ext cx="8229601" cy="822960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96" name="Etkileşimli Sütun Grafiği"/>
          <p:cNvGraphicFramePr/>
          <p:nvPr/>
        </p:nvGraphicFramePr>
        <p:xfrm>
          <a:off x="11317520" y="3384550"/>
          <a:ext cx="10709834" cy="6946901"/>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75"/>
          <p:cNvSpPr txBox="1">
            <a:spLocks noGrp="1"/>
          </p:cNvSpPr>
          <p:nvPr>
            <p:ph type="body" idx="1"/>
          </p:nvPr>
        </p:nvSpPr>
        <p:spPr>
          <a:xfrm>
            <a:off x="1219200" y="983906"/>
            <a:ext cx="21945600" cy="7612249"/>
          </a:xfrm>
          <a:prstGeom prst="rect">
            <a:avLst/>
          </a:prstGeom>
        </p:spPr>
        <p:txBody>
          <a:bodyPr/>
          <a:lstStyle/>
          <a:p>
            <a:r>
              <a:t>%75</a:t>
            </a:r>
          </a:p>
        </p:txBody>
      </p:sp>
      <p:sp>
        <p:nvSpPr>
          <p:cNvPr id="199" name="mevcut müşteriler için ürünün ortaya çıktıktan sonra beklenen satılma oranı"/>
          <p:cNvSpPr txBox="1">
            <a:spLocks noGrp="1"/>
          </p:cNvSpPr>
          <p:nvPr>
            <p:ph type="body" idx="21"/>
          </p:nvPr>
        </p:nvSpPr>
        <p:spPr>
          <a:xfrm>
            <a:off x="1219200" y="8878521"/>
            <a:ext cx="21945599" cy="62992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mevcut müşteriler için ürünün ortaya çıktıktan sonra beklenen satılma oranı</a:t>
            </a:r>
          </a:p>
        </p:txBody>
      </p:sp>
      <p:sp>
        <p:nvSpPr>
          <p:cNvPr id="200" name="Varolan şirketlerin %75’İ sosyal medyada reklam veriyor. aynı zamanda işbirliği ile ünlü ve influencerlar ile iletişim halindeler."/>
          <p:cNvSpPr txBox="1"/>
          <p:nvPr/>
        </p:nvSpPr>
        <p:spPr>
          <a:xfrm>
            <a:off x="1219200" y="11203624"/>
            <a:ext cx="21945600" cy="14345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defTabSz="584200">
              <a:lnSpc>
                <a:spcPct val="110000"/>
              </a:lnSpc>
              <a:defRPr sz="3200" cap="all" spc="-32">
                <a:latin typeface="Proxima Nova Extrabold"/>
                <a:ea typeface="Proxima Nova Extrabold"/>
                <a:cs typeface="Proxima Nova Extrabold"/>
                <a:sym typeface="Proxima Nova Extrabold"/>
              </a:defRPr>
            </a:lvl1pPr>
          </a:lstStyle>
          <a:p>
            <a:r>
              <a:t>Varolan şirketlerin %75’İ sosyal medyada reklam veriyor. aynı zamanda işbirliği ile ünlü ve influencerlar ile iletişim halindeler.</a:t>
            </a:r>
          </a:p>
        </p:txBody>
      </p:sp>
      <p:sp>
        <p:nvSpPr>
          <p:cNvPr id="201" name="Çizgi"/>
          <p:cNvSpPr/>
          <p:nvPr/>
        </p:nvSpPr>
        <p:spPr>
          <a:xfrm>
            <a:off x="12192000" y="9638737"/>
            <a:ext cx="1" cy="1434594"/>
          </a:xfrm>
          <a:prstGeom prst="line">
            <a:avLst/>
          </a:prstGeom>
          <a:ln w="254000">
            <a:solidFill>
              <a:srgbClr val="000000"/>
            </a:solidFill>
            <a:miter lim="400000"/>
            <a:tailEnd type="triangle"/>
          </a:ln>
        </p:spPr>
        <p:txBody>
          <a:bodyPr lIns="50800" tIns="50800" rIns="50800" bIns="50800" anchor="ctr"/>
          <a:lstStyle/>
          <a:p>
            <a:endParaRP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Ürün ortaya çıktıktan sonra hedefler ortalama olarak gerçekleşmiştir…"/>
          <p:cNvSpPr txBox="1">
            <a:spLocks noGrp="1"/>
          </p:cNvSpPr>
          <p:nvPr>
            <p:ph type="body" idx="21"/>
          </p:nvPr>
        </p:nvSpPr>
        <p:spPr>
          <a:xfrm>
            <a:off x="1219200" y="1044920"/>
            <a:ext cx="21820266" cy="1148379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p>
            <a:pPr algn="l" defTabSz="825500">
              <a:lnSpc>
                <a:spcPct val="80000"/>
              </a:lnSpc>
              <a:defRPr sz="14000" spc="-140">
                <a:solidFill>
                  <a:srgbClr val="FFFFFF"/>
                </a:solidFill>
                <a:latin typeface="+mn-lt"/>
                <a:ea typeface="+mn-ea"/>
                <a:cs typeface="+mn-cs"/>
                <a:sym typeface="Druk Medium"/>
              </a:defRPr>
            </a:pPr>
            <a:r>
              <a:t>Ürün ortaya çıktıktan sonra hedefler ortalama olarak gerçekleşmiştir</a:t>
            </a:r>
          </a:p>
          <a:p>
            <a:pPr marL="571500" indent="-571500" algn="l">
              <a:lnSpc>
                <a:spcPct val="90000"/>
              </a:lnSpc>
              <a:buSzPct val="100000"/>
              <a:buAutoNum type="arabicPeriod"/>
              <a:defRPr sz="4300" cap="none" spc="-42">
                <a:latin typeface="Proxima Nova Semibold"/>
                <a:ea typeface="Proxima Nova Semibold"/>
                <a:cs typeface="Proxima Nova Semibold"/>
                <a:sym typeface="Proxima Nova Semibold"/>
              </a:defRPr>
            </a:pPr>
            <a:r>
              <a:t>Ürün satış oranı %67’dir. Ürünü istemeyen şirketler verdikleri reklamlardan geri dönüş alamadığı için aynı zamanda influencer işbirliğini de bozmuşlardır.</a:t>
            </a:r>
          </a:p>
          <a:p>
            <a:pPr marL="571500" indent="-571500" algn="l">
              <a:lnSpc>
                <a:spcPct val="90000"/>
              </a:lnSpc>
              <a:buSzPct val="100000"/>
              <a:buAutoNum type="arabicPeriod"/>
              <a:defRPr sz="4300" cap="none" spc="-42">
                <a:latin typeface="Proxima Nova Semibold"/>
                <a:ea typeface="Proxima Nova Semibold"/>
                <a:cs typeface="Proxima Nova Semibold"/>
                <a:sym typeface="Proxima Nova Semibold"/>
              </a:defRPr>
            </a:pPr>
            <a:r>
              <a:t>Ürünün oluşturduğu veri seti ile yapay zeka gelişmiş ve 6 ay sonrasında doğruluk oranımız %92 seviyesine çıkmıştır. Doğru olarak incelenemeyen yorumlar ise bot hesapların oluşturduğu yorumlar ya da ürün hakkında olmayan yorumlar olarak analiz edilmiştir. </a:t>
            </a:r>
          </a:p>
          <a:p>
            <a:pPr marL="571500" indent="-571500" algn="l">
              <a:lnSpc>
                <a:spcPct val="90000"/>
              </a:lnSpc>
              <a:buSzPct val="100000"/>
              <a:buAutoNum type="arabicPeriod"/>
              <a:defRPr sz="4300" cap="none" spc="-42">
                <a:latin typeface="Proxima Nova Semibold"/>
                <a:ea typeface="Proxima Nova Semibold"/>
                <a:cs typeface="Proxima Nova Semibold"/>
                <a:sym typeface="Proxima Nova Semibold"/>
              </a:defRPr>
            </a:pPr>
            <a:r>
              <a:t>Bu üründen sonra 6 aylık süreçte müşteri sayımız %21 oranında artmıştır.</a:t>
            </a:r>
          </a:p>
          <a:p>
            <a:pPr marL="571500" indent="-571500" algn="l">
              <a:lnSpc>
                <a:spcPct val="90000"/>
              </a:lnSpc>
              <a:buSzPct val="100000"/>
              <a:buAutoNum type="arabicPeriod"/>
              <a:defRPr sz="4300" cap="none" spc="-42">
                <a:latin typeface="Proxima Nova Semibold"/>
                <a:ea typeface="Proxima Nova Semibold"/>
                <a:cs typeface="Proxima Nova Semibold"/>
                <a:sym typeface="Proxima Nova Semibold"/>
              </a:defRPr>
            </a:pPr>
            <a:r>
              <a:t>Üründen sonra yapay zeka gelişimi için bir adet daha bilgisayar mühendisi işe alınmıştır. (Şirket gideri artmıştır)</a:t>
            </a:r>
          </a:p>
          <a:p>
            <a:pPr marL="571500" indent="-571500" algn="l">
              <a:lnSpc>
                <a:spcPct val="90000"/>
              </a:lnSpc>
              <a:buSzPct val="100000"/>
              <a:buAutoNum type="arabicPeriod"/>
              <a:defRPr sz="4300" cap="none" spc="-42">
                <a:latin typeface="Proxima Nova Semibold"/>
                <a:ea typeface="Proxima Nova Semibold"/>
                <a:cs typeface="Proxima Nova Semibold"/>
                <a:sym typeface="Proxima Nova Semibold"/>
              </a:defRPr>
            </a:pPr>
            <a:r>
              <a:t>Ürünün reklamı için linkedin, instagram gibi platformlarda reklamlar düzenlenmiştir. (Şirket gideri artmıştır)</a:t>
            </a:r>
          </a:p>
          <a:p>
            <a:pPr marL="571500" indent="-571500" algn="l">
              <a:lnSpc>
                <a:spcPct val="90000"/>
              </a:lnSpc>
              <a:buSzPct val="100000"/>
              <a:buAutoNum type="arabicPeriod"/>
              <a:defRPr sz="4300" cap="none" spc="-42">
                <a:latin typeface="Proxima Nova Semibold"/>
                <a:ea typeface="Proxima Nova Semibold"/>
                <a:cs typeface="Proxima Nova Semibold"/>
                <a:sym typeface="Proxima Nova Semibold"/>
              </a:defRPr>
            </a:pPr>
            <a:r>
              <a:t>Üründen sonra büyüme ekibimizin toplantı sayıları %80 artmış olup müşteri sayımız ise bu orana ters oranda artmıştır. </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4">
            <a:hueOff val="-647545"/>
            <a:lumOff val="-4635"/>
          </a:schemeClr>
        </a:solidFill>
        <a:effectLst/>
      </p:bgPr>
    </p:bg>
    <p:spTree>
      <p:nvGrpSpPr>
        <p:cNvPr id="1" name=""/>
        <p:cNvGrpSpPr/>
        <p:nvPr/>
      </p:nvGrpSpPr>
      <p:grpSpPr>
        <a:xfrm>
          <a:off x="0" y="0"/>
          <a:ext cx="0" cy="0"/>
          <a:chOff x="0" y="0"/>
          <a:chExt cx="0" cy="0"/>
        </a:xfrm>
      </p:grpSpPr>
      <p:sp>
        <p:nvSpPr>
          <p:cNvPr id="205" name="Dinlediğiniz için teşekkürler…"/>
          <p:cNvSpPr txBox="1">
            <a:spLocks noGrp="1"/>
          </p:cNvSpPr>
          <p:nvPr>
            <p:ph type="body" sz="half" idx="1"/>
          </p:nvPr>
        </p:nvSpPr>
        <p:spPr>
          <a:xfrm>
            <a:off x="1219200" y="3177944"/>
            <a:ext cx="21945600" cy="4564434"/>
          </a:xfrm>
          <a:prstGeom prst="rect">
            <a:avLst/>
          </a:prstGeom>
        </p:spPr>
        <p:txBody>
          <a:bodyPr>
            <a:normAutofit fontScale="77500" lnSpcReduction="20000"/>
          </a:bodyPr>
          <a:lstStyle/>
          <a:p>
            <a:pPr defTabSz="537463">
              <a:defRPr sz="18400" spc="-184"/>
            </a:pPr>
            <a:r>
              <a:t>Dinlediğiniz için teşekkürler</a:t>
            </a:r>
          </a:p>
          <a:p>
            <a:pPr defTabSz="537463">
              <a:defRPr sz="18400" spc="-184"/>
            </a:pPr>
            <a:r>
              <a:t>usersdot review analyses</a:t>
            </a:r>
          </a:p>
        </p:txBody>
      </p:sp>
      <p:sp>
        <p:nvSpPr>
          <p:cNvPr id="206" name="Uğurcan yanık"/>
          <p:cNvSpPr txBox="1">
            <a:spLocks noGrp="1"/>
          </p:cNvSpPr>
          <p:nvPr>
            <p:ph type="body" idx="21"/>
          </p:nvPr>
        </p:nvSpPr>
        <p:spPr>
          <a:xfrm>
            <a:off x="1005928" y="10588115"/>
            <a:ext cx="21945600" cy="86402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l">
              <a:defRPr sz="4900" spc="-48"/>
            </a:lvl1pPr>
          </a:lstStyle>
          <a:p>
            <a:r>
              <a:t>Uğurcan yanık</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INFLUENCER COMMENT REVIEW"/>
          <p:cNvSpPr txBox="1">
            <a:spLocks noGrp="1"/>
          </p:cNvSpPr>
          <p:nvPr>
            <p:ph type="title"/>
          </p:nvPr>
        </p:nvSpPr>
        <p:spPr>
          <a:prstGeom prst="rect">
            <a:avLst/>
          </a:prstGeom>
        </p:spPr>
        <p:txBody>
          <a:bodyPr>
            <a:normAutofit fontScale="90000"/>
          </a:bodyPr>
          <a:lstStyle/>
          <a:p>
            <a:r>
              <a:t>INFLUENCER COMMENT REVIEW</a:t>
            </a:r>
          </a:p>
        </p:txBody>
      </p:sp>
      <p:sp>
        <p:nvSpPr>
          <p:cNvPr id="156" name="Usersdot şirketinde e-ticaret alanında satılan ürünlerin yorumlarının yapay zeka ile duygusal verinin çıkartılması ve müşterilere sunulması üzerine bir uygulama yer almakta olup bu özelliğin influencerlar üzerinden yapılan reklamların sahipleri veya infl"/>
          <p:cNvSpPr txBox="1">
            <a:spLocks noGrp="1"/>
          </p:cNvSpPr>
          <p:nvPr>
            <p:ph type="body" idx="1"/>
          </p:nvPr>
        </p:nvSpPr>
        <p:spPr>
          <a:prstGeom prst="rect">
            <a:avLst/>
          </a:prstGeom>
        </p:spPr>
        <p:txBody>
          <a:bodyPr/>
          <a:lstStyle/>
          <a:p>
            <a:r>
              <a:t>Usersdot şirketinde e-ticaret alanında satılan ürünlerin yorumlarının yapay zeka ile duygusal verinin çıkartılması ve müşterilere sunulması üzerine bir uygulama yer almakta olup bu özelliğin influencerlar üzerinden yapılan reklamların sahipleri veya influencer olan kişiler için bir analiz uygulaması şeklinde sunulması.</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Ürünün oluşturulması halinde mevcut müşteri planını değişecektir. Çünkü var olan müşteriler firmalar olup, akabinde bu müşteri kümesi ünlü ya da influencerlar ile genişleyecektir. Bu yüzden büyüme ekibinin yalnızca firmalar için değil aynı zamanda kişise"/>
          <p:cNvSpPr txBox="1">
            <a:spLocks noGrp="1"/>
          </p:cNvSpPr>
          <p:nvPr>
            <p:ph type="body" idx="1"/>
          </p:nvPr>
        </p:nvSpPr>
        <p:spPr>
          <a:xfrm>
            <a:off x="1219200" y="3733800"/>
            <a:ext cx="20961628" cy="8763000"/>
          </a:xfrm>
          <a:prstGeom prst="rect">
            <a:avLst/>
          </a:prstGeom>
        </p:spPr>
        <p:txBody>
          <a:bodyPr numCol="1" spcCol="38100"/>
          <a:lstStyle/>
          <a:p>
            <a:r>
              <a:t>Ürünün oluşturulması halinde mevcut müşteri planını değişecektir. Çünkü var olan müşteriler firmalar olup, akabinde bu müşteri kümesi ünlü ya da influencerlar ile genişleyecektir. Bu yüzden büyüme ekibinin yalnızca firmalar için değil aynı zamanda kişisel markalar(influencer ya da ünlü hesaplar) için de bir yol çizmesi gerekmektedir.</a:t>
            </a:r>
          </a:p>
          <a:p>
            <a:r>
              <a:t>Ürünün geliştirilmesi için yazılım ekibinin mevcut sisteme ek güvenliği yüksek olan (instagram, facebook) gibi siteleri scrape etmek için gereken maliyet ve iş yükü.</a:t>
            </a:r>
          </a:p>
          <a:p>
            <a:r>
              <a:t>Ürünün varolan kullanıcılar için bir artı özellik sunmayıp yalnızca yeni müşterileri hedef alması gibi bir durum söz konusu olmayıp. Reklamını sosyal medyaya ulaştıran firmaları da hedef alıp, satışı arttırma planı olacaktır.</a:t>
            </a:r>
          </a:p>
          <a:p>
            <a:r>
              <a:t>Uygulamanın pazar yerleri harici bir hedefi olduğu için varolan ücretten daha fazlaya sunulması hedeflenmektedir. Bu yüzden şirkete olan mali etki doğrudan artacaktır.</a:t>
            </a:r>
          </a:p>
        </p:txBody>
      </p:sp>
      <p:sp>
        <p:nvSpPr>
          <p:cNvPr id="159" name="Ürünün  şirkete  etkisi"/>
          <p:cNvSpPr txBox="1">
            <a:spLocks noGrp="1"/>
          </p:cNvSpPr>
          <p:nvPr>
            <p:ph type="title" idx="4294967295"/>
          </p:nvPr>
        </p:nvSpPr>
        <p:spPr>
          <a:xfrm>
            <a:off x="1219200" y="1171806"/>
            <a:ext cx="21945600" cy="2298701"/>
          </a:xfrm>
          <a:prstGeom prst="rect">
            <a:avLst/>
          </a:prstGeom>
        </p:spPr>
        <p:txBody>
          <a:bodyPr/>
          <a:lstStyle/>
          <a:p>
            <a:r>
              <a:t>Ürünün  şirkete  etkisi</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6D5D5"/>
        </a:solidFill>
        <a:effectLst/>
      </p:bgPr>
    </p:bg>
    <p:spTree>
      <p:nvGrpSpPr>
        <p:cNvPr id="1" name=""/>
        <p:cNvGrpSpPr/>
        <p:nvPr/>
      </p:nvGrpSpPr>
      <p:grpSpPr>
        <a:xfrm>
          <a:off x="0" y="0"/>
          <a:ext cx="0" cy="0"/>
          <a:chOff x="0" y="0"/>
          <a:chExt cx="0" cy="0"/>
        </a:xfrm>
      </p:grpSpPr>
      <p:sp>
        <p:nvSpPr>
          <p:cNvPr id="161" name="net promoter score"/>
          <p:cNvSpPr txBox="1">
            <a:spLocks noGrp="1"/>
          </p:cNvSpPr>
          <p:nvPr>
            <p:ph type="body" idx="1"/>
          </p:nvPr>
        </p:nvSpPr>
        <p:spPr>
          <a:prstGeom prst="rect">
            <a:avLst/>
          </a:prstGeom>
        </p:spPr>
        <p:txBody>
          <a:bodyPr>
            <a:normAutofit fontScale="92500" lnSpcReduction="20000"/>
          </a:bodyPr>
          <a:lstStyle>
            <a:lvl1pPr defTabSz="373887">
              <a:defRPr sz="32000" spc="-320"/>
            </a:lvl1pPr>
          </a:lstStyle>
          <a:p>
            <a:r>
              <a:t>net promoter score</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Ürünün varolan müşteriler üzerinden tavsiye skorunun oluşturulması için ilk etapta sorular yollanacak ve yorum analizinin tavsiye skoru belirlenecek.…"/>
          <p:cNvSpPr txBox="1">
            <a:spLocks noGrp="1"/>
          </p:cNvSpPr>
          <p:nvPr>
            <p:ph type="body" idx="1"/>
          </p:nvPr>
        </p:nvSpPr>
        <p:spPr>
          <a:prstGeom prst="rect">
            <a:avLst/>
          </a:prstGeom>
          <a:solidFill>
            <a:srgbClr val="000000"/>
          </a:solidFill>
        </p:spPr>
        <p:txBody>
          <a:bodyPr/>
          <a:lstStyle/>
          <a:p>
            <a:pPr lvl="1">
              <a:buClr>
                <a:srgbClr val="FFFFFF"/>
              </a:buClr>
              <a:defRPr>
                <a:solidFill>
                  <a:srgbClr val="FFFFFF"/>
                </a:solidFill>
              </a:defRPr>
            </a:pPr>
            <a:r>
              <a:t>Ürünün varolan müşteriler üzerinden tavsiye skorunun oluşturulması için ilk etapta sorular yollanacak ve yorum analizinin tavsiye skoru belirlenecek.</a:t>
            </a:r>
          </a:p>
          <a:p>
            <a:pPr lvl="1">
              <a:buClr>
                <a:srgbClr val="FFFFFF"/>
              </a:buClr>
              <a:defRPr>
                <a:solidFill>
                  <a:srgbClr val="FFFFFF"/>
                </a:solidFill>
              </a:defRPr>
            </a:pPr>
            <a:r>
              <a:t>Destekçiler ve pasifler üzerinden olumlu olan taraflar ele alınacaktır. Kötüleyenlerden ise sistemi kullanma oranlarına bakılarak tekrar bir rapor oluşturulacaktır</a:t>
            </a:r>
          </a:p>
          <a:p>
            <a:pPr lvl="1">
              <a:buClr>
                <a:srgbClr val="FFFFFF"/>
              </a:buClr>
              <a:defRPr>
                <a:solidFill>
                  <a:srgbClr val="FFFFFF"/>
                </a:solidFill>
              </a:defRPr>
            </a:pPr>
            <a:r>
              <a:t>Ürünün gelecekteki rolü için bu raporlama kullanılarak bir toplantı oluşturulacak ve şirket içindeki analizi yapılacaktır.</a:t>
            </a:r>
          </a:p>
          <a:p>
            <a:pPr lvl="1">
              <a:buClr>
                <a:srgbClr val="FFFFFF"/>
              </a:buClr>
              <a:defRPr>
                <a:solidFill>
                  <a:srgbClr val="FFFFFF"/>
                </a:solidFill>
              </a:defRPr>
            </a:pPr>
            <a:r>
              <a:t>Yeni ürünün gelişimi için de varolan bu projenin raporları incelenecektir ve bir oran belirlenecektir.</a:t>
            </a:r>
          </a:p>
          <a:p>
            <a:pPr lvl="1">
              <a:buClr>
                <a:srgbClr val="FFFFFF"/>
              </a:buClr>
              <a:defRPr>
                <a:solidFill>
                  <a:srgbClr val="FFFFFF"/>
                </a:solidFill>
              </a:defRPr>
            </a:pPr>
            <a:r>
              <a:t>Oranın yüksek olması durumunda influencer için gerekli olan özellikler ele alınacaktır.</a:t>
            </a:r>
          </a:p>
          <a:p>
            <a:pPr lvl="1">
              <a:buClr>
                <a:srgbClr val="FFFFFF"/>
              </a:buClr>
              <a:defRPr>
                <a:solidFill>
                  <a:srgbClr val="FFFFFF"/>
                </a:solidFill>
              </a:defRPr>
            </a:pPr>
            <a:r>
              <a:t>Oranın düşük olması durumunda ise projenin oluşturulması için eksik yönler geliştirilecektir.</a:t>
            </a:r>
          </a:p>
        </p:txBody>
      </p:sp>
      <p:sp>
        <p:nvSpPr>
          <p:cNvPr id="164" name="net promoter score"/>
          <p:cNvSpPr txBox="1">
            <a:spLocks noGrp="1"/>
          </p:cNvSpPr>
          <p:nvPr>
            <p:ph type="title"/>
          </p:nvPr>
        </p:nvSpPr>
        <p:spPr>
          <a:prstGeom prst="rect">
            <a:avLst/>
          </a:prstGeom>
        </p:spPr>
        <p:txBody>
          <a:bodyPr>
            <a:normAutofit fontScale="90000"/>
          </a:bodyPr>
          <a:lstStyle>
            <a:lvl1pPr algn="ctr" defTabSz="233679">
              <a:lnSpc>
                <a:spcPct val="70000"/>
              </a:lnSpc>
              <a:defRPr sz="20000" spc="-200">
                <a:solidFill>
                  <a:srgbClr val="000000"/>
                </a:solidFill>
              </a:defRPr>
            </a:lvl1pPr>
          </a:lstStyle>
          <a:p>
            <a:r>
              <a:t>net promoter score</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6" name="2B Çubuk Grafiği"/>
          <p:cNvGraphicFramePr/>
          <p:nvPr/>
        </p:nvGraphicFramePr>
        <p:xfrm>
          <a:off x="2013393" y="3941298"/>
          <a:ext cx="15825486" cy="7884283"/>
        </p:xfrm>
        <a:graphic>
          <a:graphicData uri="http://schemas.openxmlformats.org/drawingml/2006/chart">
            <c:chart xmlns:c="http://schemas.openxmlformats.org/drawingml/2006/chart" xmlns:r="http://schemas.openxmlformats.org/officeDocument/2006/relationships" r:id="rId2"/>
          </a:graphicData>
        </a:graphic>
      </p:graphicFrame>
      <p:sp>
        <p:nvSpPr>
          <p:cNvPr id="167" name="Influencer Paylaşım Oranları"/>
          <p:cNvSpPr txBox="1"/>
          <p:nvPr/>
        </p:nvSpPr>
        <p:spPr>
          <a:xfrm>
            <a:off x="9670322" y="529046"/>
            <a:ext cx="6468513" cy="2514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lnSpc>
                <a:spcPct val="70000"/>
              </a:lnSpc>
              <a:defRPr sz="10000" cap="all" spc="-100">
                <a:solidFill>
                  <a:srgbClr val="00BFF3"/>
                </a:solidFill>
                <a:latin typeface="+mn-lt"/>
                <a:ea typeface="+mn-ea"/>
                <a:cs typeface="+mn-cs"/>
                <a:sym typeface="Druk Medium"/>
              </a:defRPr>
            </a:lvl1pPr>
          </a:lstStyle>
          <a:p>
            <a:r>
              <a:t>Influencer Paylaşım Oranları</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Ürünü yalnızca satın alan kişilerin yorumlarını değil, paylaşılan fotoğraf ya da video üzerinden ürünü merak eden kişilerin de yorumlarının incelenebilmesi.…"/>
          <p:cNvSpPr txBox="1">
            <a:spLocks noGrp="1"/>
          </p:cNvSpPr>
          <p:nvPr>
            <p:ph type="body" idx="1"/>
          </p:nvPr>
        </p:nvSpPr>
        <p:spPr>
          <a:prstGeom prst="rect">
            <a:avLst/>
          </a:prstGeom>
        </p:spPr>
        <p:txBody>
          <a:bodyPr/>
          <a:lstStyle/>
          <a:p>
            <a:r>
              <a:t>Ürünü yalnızca satın alan kişilerin yorumlarını değil, paylaşılan fotoğraf ya da video üzerinden ürünü merak eden kişilerin de yorumlarının incelenebilmesi.</a:t>
            </a:r>
          </a:p>
          <a:p>
            <a:r>
              <a:t>Ürünün kendi özelliği mi yoksa fanı olduğu kişinin ürünü kullandığı için mi satışının arttığının ya da azaldığının analizlenmesi.</a:t>
            </a:r>
          </a:p>
        </p:txBody>
      </p:sp>
      <p:sp>
        <p:nvSpPr>
          <p:cNvPr id="170" name="ıNFLUENCERA REKLAM VEREN FİRMALAR için artılar"/>
          <p:cNvSpPr txBox="1">
            <a:spLocks noGrp="1"/>
          </p:cNvSpPr>
          <p:nvPr>
            <p:ph type="title"/>
          </p:nvPr>
        </p:nvSpPr>
        <p:spPr>
          <a:prstGeom prst="rect">
            <a:avLst/>
          </a:prstGeom>
        </p:spPr>
        <p:txBody>
          <a:bodyPr>
            <a:normAutofit fontScale="90000"/>
          </a:bodyPr>
          <a:lstStyle/>
          <a:p>
            <a:r>
              <a:t>ıNFLUENCERA REKLAM VEREN FİRMALAR için artılar</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2" name="Sarı ve pembe zemin üzerinde mavi pantolonlu ve yeşil ayakkabılı bir kişinin vücudunun alt kısmı" descr="Sarı ve pembe zemin üzerinde mavi pantolonlu ve yeşil ayakkabılı bir kişinin vücudunun alt kısmı"/>
          <p:cNvPicPr>
            <a:picLocks noGrp="1"/>
          </p:cNvPicPr>
          <p:nvPr>
            <p:ph type="pic" idx="21"/>
          </p:nvPr>
        </p:nvPicPr>
        <p:blipFill>
          <a:blip r:embed="rId2"/>
          <a:stretch>
            <a:fillRect/>
          </a:stretch>
        </p:blipFill>
        <p:spPr>
          <a:xfrm>
            <a:off x="508000" y="-88900"/>
            <a:ext cx="23368001" cy="13385800"/>
          </a:xfrm>
          <a:prstGeom prst="rect">
            <a:avLst/>
          </a:prstGeom>
          <a:ln w="9525">
            <a:round/>
          </a:ln>
        </p:spPr>
      </p:pic>
      <p:sp>
        <p:nvSpPr>
          <p:cNvPr id="173" name="SCRUM ACTIVITY"/>
          <p:cNvSpPr txBox="1"/>
          <p:nvPr/>
        </p:nvSpPr>
        <p:spPr>
          <a:xfrm>
            <a:off x="10272559" y="9212054"/>
            <a:ext cx="7304533" cy="1879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80000"/>
              </a:lnSpc>
              <a:defRPr sz="14000" cap="all" spc="-140">
                <a:solidFill>
                  <a:srgbClr val="FFFFFF"/>
                </a:solidFill>
                <a:latin typeface="+mn-lt"/>
                <a:ea typeface="+mn-ea"/>
                <a:cs typeface="+mn-cs"/>
                <a:sym typeface="Druk Medium"/>
              </a:defRPr>
            </a:lvl1pPr>
          </a:lstStyle>
          <a:p>
            <a:r>
              <a:t>SCRUM ACTIVITY </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sCRUM"/>
          <p:cNvSpPr txBox="1">
            <a:spLocks noGrp="1"/>
          </p:cNvSpPr>
          <p:nvPr>
            <p:ph type="title"/>
          </p:nvPr>
        </p:nvSpPr>
        <p:spPr>
          <a:prstGeom prst="rect">
            <a:avLst/>
          </a:prstGeom>
        </p:spPr>
        <p:txBody>
          <a:bodyPr/>
          <a:lstStyle/>
          <a:p>
            <a:r>
              <a:t>sCRUM</a:t>
            </a:r>
          </a:p>
        </p:txBody>
      </p:sp>
      <p:sp>
        <p:nvSpPr>
          <p:cNvPr id="176" name="Sprint Planlama (en yüksek öncelikli görevleri belirlemek ve ilgili sprint'in hedefini tanımlamak)…"/>
          <p:cNvSpPr txBox="1">
            <a:spLocks noGrp="1"/>
          </p:cNvSpPr>
          <p:nvPr>
            <p:ph type="body" idx="1"/>
          </p:nvPr>
        </p:nvSpPr>
        <p:spPr>
          <a:prstGeom prst="rect">
            <a:avLst/>
          </a:prstGeom>
        </p:spPr>
        <p:txBody>
          <a:bodyPr>
            <a:normAutofit lnSpcReduction="10000"/>
          </a:bodyPr>
          <a:lstStyle/>
          <a:p>
            <a:pPr marL="596645" lvl="1" indent="-198881" defTabSz="718184">
              <a:buSzPct val="100000"/>
              <a:buChar char="•"/>
              <a:defRPr sz="4698" b="0" spc="-46"/>
            </a:pPr>
            <a:r>
              <a:rPr b="1"/>
              <a:t> Sprint Planlama</a:t>
            </a:r>
            <a:r>
              <a:t> (en yüksek öncelikli görevleri belirlemek ve ilgili sprint'in hedefini tanımlamak)</a:t>
            </a:r>
          </a:p>
          <a:p>
            <a:pPr marL="596645" lvl="1" indent="-198881" defTabSz="718184">
              <a:buSzPct val="100000"/>
              <a:buChar char="•"/>
              <a:defRPr sz="4698" b="0" spc="-46"/>
            </a:pPr>
            <a:r>
              <a:rPr b="1"/>
              <a:t> Günlük Scrum</a:t>
            </a:r>
            <a:r>
              <a:t> (her ekip üyesine önceki gün ne yaptıklarını, ertesi gün ne yapacakları)</a:t>
            </a:r>
          </a:p>
          <a:p>
            <a:pPr marL="596645" lvl="1" indent="-198881" defTabSz="718184">
              <a:buSzPct val="100000"/>
              <a:buChar char="•"/>
              <a:defRPr sz="4698" b="0" spc="-46"/>
            </a:pPr>
            <a:r>
              <a:rPr b="1"/>
              <a:t> Scrum İncelenmesi </a:t>
            </a:r>
            <a:r>
              <a:t>(projenin ürün birikimini nasıl etkilediğini tartışır ve nihai ürünü müşteriye sunmaya yönelik önemli bir ilerleme kaydedip kaydetmediğini değerlendirir)</a:t>
            </a:r>
          </a:p>
          <a:p>
            <a:pPr marL="596645" lvl="1" indent="-198881" defTabSz="718184">
              <a:buSzPct val="100000"/>
              <a:buChar char="•"/>
              <a:defRPr sz="4698" b="0" spc="-46"/>
            </a:pPr>
            <a:r>
              <a:rPr b="1"/>
              <a:t> Sprint Retrospektifi</a:t>
            </a:r>
            <a:r>
              <a:t> (Bu adımın temel amacı, iyi uygulamaları tekrar etmelerini sağlamak ve bir sonraki sprintlerinde hataları tekrarlamaktan kaçınmaktır.)</a:t>
            </a:r>
          </a:p>
        </p:txBody>
      </p:sp>
    </p:spTree>
  </p:cSld>
  <p:clrMapOvr>
    <a:masterClrMapping/>
  </p:clrMapOvr>
  <p:transition spd="med"/>
</p:sld>
</file>

<file path=ppt/theme/theme1.xml><?xml version="1.0" encoding="utf-8"?>
<a:theme xmlns:a="http://schemas.openxmlformats.org/drawingml/2006/main" name="25_BoldColor_ISO">
  <a:themeElements>
    <a:clrScheme name="25_BoldColor_ISO">
      <a:dk1>
        <a:srgbClr val="000000"/>
      </a:dk1>
      <a:lt1>
        <a:srgbClr val="00BFF3"/>
      </a:lt1>
      <a:dk2>
        <a:srgbClr val="5E5E5E"/>
      </a:dk2>
      <a:lt2>
        <a:srgbClr val="D6D5D5"/>
      </a:lt2>
      <a:accent1>
        <a:srgbClr val="01BFF4"/>
      </a:accent1>
      <a:accent2>
        <a:srgbClr val="43E9CB"/>
      </a:accent2>
      <a:accent3>
        <a:srgbClr val="BC80FF"/>
      </a:accent3>
      <a:accent4>
        <a:srgbClr val="FFC618"/>
      </a:accent4>
      <a:accent5>
        <a:srgbClr val="FF4000"/>
      </a:accent5>
      <a:accent6>
        <a:srgbClr val="FF87BB"/>
      </a:accent6>
      <a:hlink>
        <a:srgbClr val="0000FF"/>
      </a:hlink>
      <a:folHlink>
        <a:srgbClr val="FF00FF"/>
      </a:folHlink>
    </a:clrScheme>
    <a:fontScheme name="25_BoldColor_ISO">
      <a:majorFont>
        <a:latin typeface="Druk Medium"/>
        <a:ea typeface="Druk Medium"/>
        <a:cs typeface="Druk Medium"/>
      </a:majorFont>
      <a:minorFont>
        <a:latin typeface="Druk Medium"/>
        <a:ea typeface="Druk Medium"/>
        <a:cs typeface="Druk Medium"/>
      </a:minorFont>
    </a:fontScheme>
    <a:fmtScheme name="25_BoldColor_IS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20000"/>
          </a:lnSpc>
          <a:spcBef>
            <a:spcPts val="0"/>
          </a:spcBef>
          <a:spcAft>
            <a:spcPts val="0"/>
          </a:spcAft>
          <a:buClrTx/>
          <a:buSzTx/>
          <a:buFontTx/>
          <a:buNone/>
          <a:tabLst/>
          <a:defRPr kumimoji="0" sz="3000" b="0" i="0" u="none" strike="noStrike" cap="all" spc="0" normalizeH="0" baseline="0">
            <a:ln>
              <a:noFill/>
            </a:ln>
            <a:solidFill>
              <a:srgbClr val="FFFFFF"/>
            </a:solidFill>
            <a:effectLst/>
            <a:uFillTx/>
            <a:latin typeface="Proxima Nova Extrabold"/>
            <a:ea typeface="Proxima Nova Extrabold"/>
            <a:cs typeface="Proxima Nova Extrabold"/>
            <a:sym typeface="Proxima Nova Extra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000000"/>
            </a:solidFill>
            <a:effectLst/>
            <a:uFillTx/>
            <a:latin typeface="Proxima Nova"/>
            <a:ea typeface="Proxima Nova"/>
            <a:cs typeface="Proxima Nova"/>
            <a:sym typeface="Proxima Nov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5_BoldColor_ISO">
  <a:themeElements>
    <a:clrScheme name="25_BoldColor_ISO">
      <a:dk1>
        <a:srgbClr val="000000"/>
      </a:dk1>
      <a:lt1>
        <a:srgbClr val="FFFFFF"/>
      </a:lt1>
      <a:dk2>
        <a:srgbClr val="5E5E5E"/>
      </a:dk2>
      <a:lt2>
        <a:srgbClr val="D6D5D5"/>
      </a:lt2>
      <a:accent1>
        <a:srgbClr val="01BFF4"/>
      </a:accent1>
      <a:accent2>
        <a:srgbClr val="43E9CB"/>
      </a:accent2>
      <a:accent3>
        <a:srgbClr val="BC80FF"/>
      </a:accent3>
      <a:accent4>
        <a:srgbClr val="FFC618"/>
      </a:accent4>
      <a:accent5>
        <a:srgbClr val="FF4000"/>
      </a:accent5>
      <a:accent6>
        <a:srgbClr val="FF87BB"/>
      </a:accent6>
      <a:hlink>
        <a:srgbClr val="0000FF"/>
      </a:hlink>
      <a:folHlink>
        <a:srgbClr val="FF00FF"/>
      </a:folHlink>
    </a:clrScheme>
    <a:fontScheme name="25_BoldColor_ISO">
      <a:majorFont>
        <a:latin typeface="Druk Medium"/>
        <a:ea typeface="Druk Medium"/>
        <a:cs typeface="Druk Medium"/>
      </a:majorFont>
      <a:minorFont>
        <a:latin typeface="Druk Medium"/>
        <a:ea typeface="Druk Medium"/>
        <a:cs typeface="Druk Medium"/>
      </a:minorFont>
    </a:fontScheme>
    <a:fmtScheme name="25_BoldColor_IS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20000"/>
          </a:lnSpc>
          <a:spcBef>
            <a:spcPts val="0"/>
          </a:spcBef>
          <a:spcAft>
            <a:spcPts val="0"/>
          </a:spcAft>
          <a:buClrTx/>
          <a:buSzTx/>
          <a:buFontTx/>
          <a:buNone/>
          <a:tabLst/>
          <a:defRPr kumimoji="0" sz="3000" b="0" i="0" u="none" strike="noStrike" cap="all" spc="0" normalizeH="0" baseline="0">
            <a:ln>
              <a:noFill/>
            </a:ln>
            <a:solidFill>
              <a:srgbClr val="FFFFFF"/>
            </a:solidFill>
            <a:effectLst/>
            <a:uFillTx/>
            <a:latin typeface="Proxima Nova Extrabold"/>
            <a:ea typeface="Proxima Nova Extrabold"/>
            <a:cs typeface="Proxima Nova Extrabold"/>
            <a:sym typeface="Proxima Nova Extra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000000"/>
            </a:solidFill>
            <a:effectLst/>
            <a:uFillTx/>
            <a:latin typeface="Proxima Nova"/>
            <a:ea typeface="Proxima Nova"/>
            <a:cs typeface="Proxima Nova"/>
            <a:sym typeface="Proxima Nov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792</Words>
  <Application>Microsoft Macintosh PowerPoint</Application>
  <PresentationFormat>Özel</PresentationFormat>
  <Paragraphs>74</Paragraphs>
  <Slides>18</Slides>
  <Notes>0</Notes>
  <HiddenSlides>0</HiddenSlides>
  <MMClips>0</MMClips>
  <ScaleCrop>false</ScaleCrop>
  <HeadingPairs>
    <vt:vector size="6" baseType="variant">
      <vt:variant>
        <vt:lpstr>Kullanılan Yazı Tipleri</vt:lpstr>
      </vt:variant>
      <vt:variant>
        <vt:i4>6</vt:i4>
      </vt:variant>
      <vt:variant>
        <vt:lpstr>Tema</vt:lpstr>
      </vt:variant>
      <vt:variant>
        <vt:i4>1</vt:i4>
      </vt:variant>
      <vt:variant>
        <vt:lpstr>Slayt Başlıkları</vt:lpstr>
      </vt:variant>
      <vt:variant>
        <vt:i4>18</vt:i4>
      </vt:variant>
    </vt:vector>
  </HeadingPairs>
  <TitlesOfParts>
    <vt:vector size="25" baseType="lpstr">
      <vt:lpstr>Druk Medium</vt:lpstr>
      <vt:lpstr>Helvetica Neue</vt:lpstr>
      <vt:lpstr>Proxima Nova</vt:lpstr>
      <vt:lpstr>Proxima Nova Extrabold</vt:lpstr>
      <vt:lpstr>Proxima Nova Medium</vt:lpstr>
      <vt:lpstr>Proxima Nova Semibold</vt:lpstr>
      <vt:lpstr>25_BoldColor_ISO</vt:lpstr>
      <vt:lpstr>ınfluencer comment revıew</vt:lpstr>
      <vt:lpstr>INFLUENCER COMMENT REVIEW</vt:lpstr>
      <vt:lpstr>Ürünün  şirkete  etkisi</vt:lpstr>
      <vt:lpstr>PowerPoint Sunusu</vt:lpstr>
      <vt:lpstr>net promoter score</vt:lpstr>
      <vt:lpstr>PowerPoint Sunusu</vt:lpstr>
      <vt:lpstr>ıNFLUENCERA REKLAM VEREN FİRMALAR için artılar</vt:lpstr>
      <vt:lpstr>PowerPoint Sunusu</vt:lpstr>
      <vt:lpstr>sCRUM</vt:lpstr>
      <vt:lpstr>projenin gerçekleştirilmesi</vt:lpstr>
      <vt:lpstr>SWOT ANALİZİ</vt:lpstr>
      <vt:lpstr>PowerPoint Sunusu</vt:lpstr>
      <vt:lpstr>REVİEW ANALİZİ</vt:lpstr>
      <vt:lpstr>user ınterface for company</vt:lpstr>
      <vt:lpstr>user ınterface for INfluencer</vt:lpstr>
      <vt:lpstr>PowerPoint Sunusu</vt:lpstr>
      <vt:lpstr>PowerPoint Sunusu</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ınfluencer comment revıew</dc:title>
  <cp:lastModifiedBy>UGURCAN YANIK</cp:lastModifiedBy>
  <cp:revision>1</cp:revision>
  <dcterms:modified xsi:type="dcterms:W3CDTF">2022-10-02T11:34:20Z</dcterms:modified>
</cp:coreProperties>
</file>